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2" r:id="rId1"/>
  </p:sldMasterIdLst>
  <p:notesMasterIdLst>
    <p:notesMasterId r:id="rId48"/>
  </p:notesMasterIdLst>
  <p:sldIdLst>
    <p:sldId id="381" r:id="rId2"/>
    <p:sldId id="318" r:id="rId3"/>
    <p:sldId id="320" r:id="rId4"/>
    <p:sldId id="325" r:id="rId5"/>
    <p:sldId id="402" r:id="rId6"/>
    <p:sldId id="382" r:id="rId7"/>
    <p:sldId id="383" r:id="rId8"/>
    <p:sldId id="384" r:id="rId9"/>
    <p:sldId id="385" r:id="rId10"/>
    <p:sldId id="386" r:id="rId11"/>
    <p:sldId id="441" r:id="rId12"/>
    <p:sldId id="444" r:id="rId13"/>
    <p:sldId id="439" r:id="rId14"/>
    <p:sldId id="387" r:id="rId15"/>
    <p:sldId id="388" r:id="rId16"/>
    <p:sldId id="389" r:id="rId17"/>
    <p:sldId id="390" r:id="rId18"/>
    <p:sldId id="391" r:id="rId19"/>
    <p:sldId id="392" r:id="rId20"/>
    <p:sldId id="424" r:id="rId21"/>
    <p:sldId id="393" r:id="rId22"/>
    <p:sldId id="425" r:id="rId23"/>
    <p:sldId id="442" r:id="rId24"/>
    <p:sldId id="443" r:id="rId25"/>
    <p:sldId id="403" r:id="rId26"/>
    <p:sldId id="445" r:id="rId27"/>
    <p:sldId id="446" r:id="rId28"/>
    <p:sldId id="447" r:id="rId29"/>
    <p:sldId id="448" r:id="rId30"/>
    <p:sldId id="449" r:id="rId31"/>
    <p:sldId id="450" r:id="rId32"/>
    <p:sldId id="451" r:id="rId33"/>
    <p:sldId id="452" r:id="rId34"/>
    <p:sldId id="453" r:id="rId35"/>
    <p:sldId id="454" r:id="rId36"/>
    <p:sldId id="455" r:id="rId37"/>
    <p:sldId id="460" r:id="rId38"/>
    <p:sldId id="421" r:id="rId39"/>
    <p:sldId id="456" r:id="rId40"/>
    <p:sldId id="457" r:id="rId41"/>
    <p:sldId id="458" r:id="rId42"/>
    <p:sldId id="459" r:id="rId43"/>
    <p:sldId id="440" r:id="rId44"/>
    <p:sldId id="397" r:id="rId45"/>
    <p:sldId id="398" r:id="rId46"/>
    <p:sldId id="401" r:id="rId47"/>
  </p:sldIdLst>
  <p:sldSz cx="9144000" cy="6858000" type="screen4x3"/>
  <p:notesSz cx="6858000" cy="9144000"/>
  <p:embeddedFontLst>
    <p:embeddedFont>
      <p:font typeface="Wingdings 2" panose="05020102010507070707" pitchFamily="18" charset="2"/>
      <p:regular r:id="rId49"/>
    </p:embeddedFont>
    <p:embeddedFont>
      <p:font typeface="Century Gothic" panose="020B0502020202020204" pitchFamily="34" charset="0"/>
      <p:regular r:id="rId50"/>
      <p:bold r:id="rId51"/>
      <p:italic r:id="rId52"/>
      <p:bold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13034"/>
    <a:srgbClr val="A8CD1F"/>
    <a:srgbClr val="92B21B"/>
    <a:srgbClr val="789218"/>
    <a:srgbClr val="99BD15"/>
    <a:srgbClr val="84A311"/>
    <a:srgbClr val="89AA12"/>
    <a:srgbClr val="8DAE12"/>
    <a:srgbClr val="819F11"/>
    <a:srgbClr val="6B84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89419" autoAdjust="0"/>
  </p:normalViewPr>
  <p:slideViewPr>
    <p:cSldViewPr snapToGrid="0">
      <p:cViewPr varScale="1">
        <p:scale>
          <a:sx n="99" d="100"/>
          <a:sy n="99" d="100"/>
        </p:scale>
        <p:origin x="1848" y="72"/>
      </p:cViewPr>
      <p:guideLst>
        <p:guide orient="horz" pos="204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14CC4-0A8B-4AC2-BD1E-B0D510EB578F}" type="datetimeFigureOut">
              <a:rPr lang="es-ES" smtClean="0"/>
              <a:t>28/08/2017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531772-69B6-4A2E-ACB8-6558C3D07C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811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47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5844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5773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3596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8262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4120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0291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1729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6156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2804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2773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7633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0507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3728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5825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baseline="0" dirty="0" smtClean="0"/>
              <a:t>* We still need a comment on the charge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80208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6541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92615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20540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43542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92319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065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04412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2872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2818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54200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85267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28942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69081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41568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49381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63006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6560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6919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53676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33759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33116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23608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08204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78087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And I´m</a:t>
            </a:r>
            <a:r>
              <a:rPr lang="en-US" baseline="0" dirty="0" smtClean="0"/>
              <a:t> </a:t>
            </a:r>
            <a:r>
              <a:rPr lang="en-US" dirty="0" smtClean="0"/>
              <a:t>I looking</a:t>
            </a:r>
            <a:r>
              <a:rPr lang="en-US" baseline="0" dirty="0" smtClean="0"/>
              <a:t> </a:t>
            </a:r>
            <a:r>
              <a:rPr lang="en-US" dirty="0" smtClean="0"/>
              <a:t>forward for </a:t>
            </a:r>
            <a:r>
              <a:rPr lang="en-US" baseline="0" dirty="0" smtClean="0"/>
              <a:t>your questions and inquiries.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870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4420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7907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3072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9957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7615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7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BDC77F-B167-46E2-9A01-729824723F96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99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10"/>
          <p:cNvCxnSpPr/>
          <p:nvPr/>
        </p:nvCxnSpPr>
        <p:spPr>
          <a:xfrm>
            <a:off x="1211263" y="2905125"/>
            <a:ext cx="338455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1"/>
          <p:cNvCxnSpPr/>
          <p:nvPr/>
        </p:nvCxnSpPr>
        <p:spPr>
          <a:xfrm>
            <a:off x="5238750" y="2905125"/>
            <a:ext cx="3382963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2"/>
          <p:cNvCxnSpPr/>
          <p:nvPr/>
        </p:nvCxnSpPr>
        <p:spPr>
          <a:xfrm>
            <a:off x="1211263" y="2905125"/>
            <a:ext cx="338455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3"/>
          <p:cNvCxnSpPr/>
          <p:nvPr/>
        </p:nvCxnSpPr>
        <p:spPr>
          <a:xfrm>
            <a:off x="5238750" y="2905125"/>
            <a:ext cx="3382963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4"/>
          <p:cNvCxnSpPr/>
          <p:nvPr/>
        </p:nvCxnSpPr>
        <p:spPr>
          <a:xfrm>
            <a:off x="1211263" y="2905125"/>
            <a:ext cx="338455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5"/>
          <p:cNvCxnSpPr/>
          <p:nvPr/>
        </p:nvCxnSpPr>
        <p:spPr>
          <a:xfrm>
            <a:off x="5238750" y="2905125"/>
            <a:ext cx="3382963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A3F1914-0951-4ACC-B935-F7DB51B47CEB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49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16394C-6D6E-44E6-BF40-1B11ACDFC3C1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18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5DFBF7-7677-459A-AD17-7AD588EAFE4A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13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274320" rIns="274320" bIns="2743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0AEBC29-FA9B-469C-8813-5F121092C8C0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20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_tradnl" noProof="0" smtClean="0"/>
              <a:t>Haga clic en el icono para agregar una imagen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274320" rIns="274320" bIns="274320" rtlCol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22B57-FD25-4BF3-9B15-5AD8A739BBCB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9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encim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>
            <a:normAutofit/>
          </a:bodyPr>
          <a:lstStyle>
            <a:lvl1pPr>
              <a:defRPr sz="240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>
            <a:normAutofit/>
          </a:bodyPr>
          <a:lstStyle>
            <a:lvl1pPr marL="0" indent="0" algn="l" defTabSz="914400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s-ES_tradnl" noProof="0" smtClean="0"/>
              <a:t>Haga clic en el icono para agregar una imagen</a:t>
            </a:r>
            <a:endParaRPr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35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ágenes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>
            <a:normAutofit/>
          </a:bodyPr>
          <a:lstStyle>
            <a:lvl1pPr>
              <a:defRPr sz="240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>
            <a:normAutofit/>
          </a:bodyPr>
          <a:lstStyle>
            <a:lvl1pPr marL="0" indent="0" algn="l" defTabSz="914400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s-ES_tradnl" noProof="0" smtClean="0"/>
              <a:t>Haga clic en el icono para agregar una imagen</a:t>
            </a:r>
            <a:endParaRPr noProof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s-ES_tradnl" noProof="0" smtClean="0"/>
              <a:t>Haga clic en el icono para agregar una imagen</a:t>
            </a:r>
            <a:endParaRPr noProof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6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ágenes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>
            <a:normAutofit/>
          </a:bodyPr>
          <a:lstStyle>
            <a:lvl1pPr>
              <a:defRPr sz="240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>
            <a:normAutofit/>
          </a:bodyPr>
          <a:lstStyle>
            <a:lvl1pPr marL="0" indent="0" algn="l" defTabSz="914400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s-ES_tradnl" noProof="0" smtClean="0"/>
              <a:t>Haga clic en el icono para agregar una imagen</a:t>
            </a:r>
            <a:endParaRPr noProof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s-ES_tradnl" noProof="0" smtClean="0"/>
              <a:t>Haga clic en el icono para agregar una imagen</a:t>
            </a:r>
            <a:endParaRPr noProof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s-ES_tradnl" noProof="0" smtClean="0"/>
              <a:t>Haga clic en el icono para agregar una imagen</a:t>
            </a:r>
            <a:endParaRPr noProof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00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F2CD19-D8AB-4F67-B953-B307E2641127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5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" y="0"/>
            <a:ext cx="9134929" cy="686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8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634340-049C-40E5-9F0E-75BD44C331B2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53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3681"/>
            <a:ext cx="9217024" cy="692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6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0B8D70-B2F2-447C-9481-31B7B188F14C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84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8E1265-15E9-4E71-8C98-22CFAEEA738E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62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7E620-EC45-45E6-852D-2CE9DA0FA004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60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D294A-D28A-4563-A635-AA9F497D6D6C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9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s-ES_tradnl" noProof="0" smtClean="0"/>
              <a:t>Haga clic en el icono para agregar una imagen</a:t>
            </a:r>
            <a:endParaRPr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91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rtlCol="0" anchor="b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ctr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3A230C-1BF7-4168-9CB0-B6F7FB8EB899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31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1123950"/>
            <a:ext cx="8913813" cy="9144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88720" tIns="45720" rIns="27432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ES" smtClean="0"/>
              <a:t>Clic para editar título</a:t>
            </a:r>
            <a:endParaRPr lang="es-ES" altLang="es-ES" smtClean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14425" y="2595563"/>
            <a:ext cx="7610475" cy="367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ES" smtClean="0"/>
              <a:t>Haga clic para modificar el estilo de texto del patrón</a:t>
            </a:r>
          </a:p>
          <a:p>
            <a:pPr lvl="1"/>
            <a:r>
              <a:rPr lang="es-ES_tradnl" altLang="es-ES" smtClean="0"/>
              <a:t>Segundo nivel</a:t>
            </a:r>
          </a:p>
          <a:p>
            <a:pPr lvl="2"/>
            <a:r>
              <a:rPr lang="es-ES_tradnl" altLang="es-ES" smtClean="0"/>
              <a:t>Tercer nivel</a:t>
            </a:r>
          </a:p>
          <a:p>
            <a:pPr lvl="3"/>
            <a:r>
              <a:rPr lang="es-ES_tradnl" altLang="es-ES" smtClean="0"/>
              <a:t>Cuarto nivel</a:t>
            </a:r>
          </a:p>
          <a:p>
            <a:pPr lvl="4"/>
            <a:r>
              <a:rPr lang="es-ES_tradnl" altLang="es-ES" smtClean="0"/>
              <a:t>Quinto nivel</a:t>
            </a:r>
            <a:endParaRPr lang="es-ES" altLang="es-ES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988" y="6569075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800" smtClean="0">
                <a:solidFill>
                  <a:srgbClr val="595959"/>
                </a:solidFill>
                <a:latin typeface="Century Gothic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8BE2D975-C851-4E4C-9BC2-54BC19D2E0EF}" type="slidenum">
              <a:rPr lang="es-ES_tradnl"/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28688" y="-82550"/>
            <a:ext cx="571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defTabSz="457200"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6088" y="-825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defTabSz="457200"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604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pitchFamily="34" charset="0"/>
        </a:defRPr>
      </a:lvl9pPr>
    </p:titleStyle>
    <p:bodyStyle>
      <a:lvl1pPr marL="342900" indent="-342900" algn="l" rtl="0" eaLnBrk="0" fontAlgn="base" hangingPunct="0">
        <a:spcBef>
          <a:spcPts val="2000"/>
        </a:spcBef>
        <a:spcAft>
          <a:spcPct val="0"/>
        </a:spcAft>
        <a:buClr>
          <a:schemeClr val="accent1"/>
        </a:buClr>
        <a:buFont typeface="Wingdings 2" pitchFamily="18" charset="2"/>
        <a:buChar char=""/>
        <a:defRPr sz="2000" kern="1200">
          <a:solidFill>
            <a:srgbClr val="595959"/>
          </a:solidFill>
          <a:latin typeface="+mn-lt"/>
          <a:ea typeface="+mn-ea"/>
          <a:cs typeface="+mn-cs"/>
        </a:defRPr>
      </a:lvl1pPr>
      <a:lvl2pPr marL="685800" indent="-336550" algn="l" rtl="0" eaLnBrk="0" fontAlgn="base" hangingPunct="0">
        <a:spcBef>
          <a:spcPts val="600"/>
        </a:spcBef>
        <a:spcAft>
          <a:spcPct val="0"/>
        </a:spcAft>
        <a:buClr>
          <a:srgbClr val="51640B"/>
        </a:buClr>
        <a:buFont typeface="Wingdings 2" pitchFamily="18" charset="2"/>
        <a:buChar char=""/>
        <a:defRPr kern="1200">
          <a:solidFill>
            <a:srgbClr val="595959"/>
          </a:solidFill>
          <a:latin typeface="+mn-lt"/>
          <a:ea typeface="+mn-ea"/>
          <a:cs typeface="+mn-cs"/>
        </a:defRPr>
      </a:lvl2pPr>
      <a:lvl3pPr marL="1035050" indent="-3492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Wingdings 2" pitchFamily="18" charset="2"/>
        <a:buChar char=""/>
        <a:defRPr kern="1200">
          <a:solidFill>
            <a:srgbClr val="595959"/>
          </a:solidFill>
          <a:latin typeface="+mn-lt"/>
          <a:ea typeface="+mn-ea"/>
          <a:cs typeface="+mn-cs"/>
        </a:defRPr>
      </a:lvl3pPr>
      <a:lvl4pPr marL="1371600" indent="-336550" algn="l" rtl="0" eaLnBrk="0" fontAlgn="base" hangingPunct="0">
        <a:spcBef>
          <a:spcPts val="600"/>
        </a:spcBef>
        <a:spcAft>
          <a:spcPct val="0"/>
        </a:spcAft>
        <a:buClr>
          <a:srgbClr val="51640B"/>
        </a:buClr>
        <a:buFont typeface="Wingdings 2" pitchFamily="18" charset="2"/>
        <a:buChar char=""/>
        <a:defRPr kern="1200">
          <a:solidFill>
            <a:srgbClr val="595959"/>
          </a:solidFill>
          <a:latin typeface="+mn-lt"/>
          <a:ea typeface="+mn-ea"/>
          <a:cs typeface="+mn-cs"/>
        </a:defRPr>
      </a:lvl4pPr>
      <a:lvl5pPr marL="1720850" indent="-3492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Wingdings 2" pitchFamily="18" charset="2"/>
        <a:buChar char=""/>
        <a:defRPr kern="1200">
          <a:solidFill>
            <a:srgbClr val="59595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Relationship Id="rId9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emf"/><Relationship Id="rId4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emf"/><Relationship Id="rId4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emf"/><Relationship Id="rId4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1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emf"/><Relationship Id="rId4" Type="http://schemas.openxmlformats.org/officeDocument/2006/relationships/image" Target="../media/image1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13882"/>
            <a:ext cx="9144000" cy="5639514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435429" y="1163354"/>
            <a:ext cx="8251371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" y="1722949"/>
            <a:ext cx="9143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Assessing </a:t>
            </a:r>
            <a:r>
              <a:rPr lang="en-US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and </a:t>
            </a:r>
            <a:r>
              <a:rPr lang="en-US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Optimizing </a:t>
            </a:r>
            <a:r>
              <a:rPr lang="en-US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the </a:t>
            </a:r>
            <a:r>
              <a:rPr lang="en-US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Performance of </a:t>
            </a:r>
          </a:p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R-290 Integral Display Case </a:t>
            </a:r>
            <a:r>
              <a:rPr lang="en-US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 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18457" y="0"/>
            <a:ext cx="0" cy="1439172"/>
          </a:xfrm>
          <a:prstGeom prst="line">
            <a:avLst/>
          </a:prstGeom>
          <a:ln w="38100"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2" name="Grupo 11"/>
          <p:cNvGrpSpPr/>
          <p:nvPr/>
        </p:nvGrpSpPr>
        <p:grpSpPr>
          <a:xfrm>
            <a:off x="828364" y="102798"/>
            <a:ext cx="7928706" cy="973823"/>
            <a:chOff x="900136" y="102798"/>
            <a:chExt cx="7928706" cy="973823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t="6822" r="2261" b="9135"/>
            <a:stretch/>
          </p:blipFill>
          <p:spPr>
            <a:xfrm>
              <a:off x="900136" y="151421"/>
              <a:ext cx="2391555" cy="925200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5824" y="102798"/>
              <a:ext cx="2355652" cy="925200"/>
            </a:xfrm>
            <a:prstGeom prst="rect">
              <a:avLst/>
            </a:prstGeom>
          </p:spPr>
        </p:pic>
        <p:pic>
          <p:nvPicPr>
            <p:cNvPr id="22" name="Picture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4" t="10919" r="6953" b="9795"/>
            <a:stretch/>
          </p:blipFill>
          <p:spPr>
            <a:xfrm>
              <a:off x="6042934" y="163390"/>
              <a:ext cx="2785908" cy="901261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noFill/>
              <a:miter lim="800000"/>
            </a:ln>
            <a:effectLst/>
          </p:spPr>
        </p:pic>
      </p:grpSp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396" y="3279789"/>
            <a:ext cx="4559436" cy="22716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0627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vaporator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10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79801"/>
            <a:ext cx="9143999" cy="4754071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7083973" y="3456590"/>
            <a:ext cx="2060028" cy="1752600"/>
            <a:chOff x="-297902" y="0"/>
            <a:chExt cx="2060028" cy="1752600"/>
          </a:xfrm>
        </p:grpSpPr>
        <p:sp>
          <p:nvSpPr>
            <p:cNvPr id="11" name="Flecha arriba 10"/>
            <p:cNvSpPr/>
            <p:nvPr/>
          </p:nvSpPr>
          <p:spPr>
            <a:xfrm>
              <a:off x="714375" y="0"/>
              <a:ext cx="400050" cy="1181100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ES" sz="1100"/>
            </a:p>
          </p:txBody>
        </p:sp>
        <p:sp>
          <p:nvSpPr>
            <p:cNvPr id="13" name="CuadroTexto 38"/>
            <p:cNvSpPr txBox="1"/>
            <p:nvPr/>
          </p:nvSpPr>
          <p:spPr>
            <a:xfrm>
              <a:off x="-297902" y="1190625"/>
              <a:ext cx="2060028" cy="561975"/>
            </a:xfrm>
            <a:prstGeom prst="rect">
              <a:avLst/>
            </a:prstGeom>
            <a:solidFill>
              <a:schemeClr val="bg1"/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 smtClean="0">
                  <a:solidFill>
                    <a:srgbClr val="FF0000"/>
                  </a:solidFill>
                </a:rPr>
                <a:t>Inlet circuit 1 </a:t>
              </a:r>
              <a:r>
                <a:rPr lang="es-ES" sz="1600" b="1" dirty="0" smtClean="0">
                  <a:solidFill>
                    <a:srgbClr val="FF0000"/>
                  </a:solidFill>
                </a:rPr>
                <a:t>(</a:t>
              </a:r>
              <a:r>
                <a:rPr lang="es-ES" sz="1600" b="1" dirty="0">
                  <a:solidFill>
                    <a:srgbClr val="FF0000"/>
                  </a:solidFill>
                </a:rPr>
                <a:t>C1)</a:t>
              </a: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8496299" y="1783100"/>
            <a:ext cx="561975" cy="2463079"/>
            <a:chOff x="-1" y="676275"/>
            <a:chExt cx="561975" cy="2463079"/>
          </a:xfrm>
        </p:grpSpPr>
        <p:sp>
          <p:nvSpPr>
            <p:cNvPr id="15" name="Flecha arriba 14"/>
            <p:cNvSpPr/>
            <p:nvPr/>
          </p:nvSpPr>
          <p:spPr>
            <a:xfrm rot="16200000">
              <a:off x="55508" y="620767"/>
              <a:ext cx="400050" cy="511066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ES" sz="1100"/>
            </a:p>
          </p:txBody>
        </p:sp>
        <p:sp>
          <p:nvSpPr>
            <p:cNvPr id="16" name="CuadroTexto 40"/>
            <p:cNvSpPr txBox="1"/>
            <p:nvPr/>
          </p:nvSpPr>
          <p:spPr>
            <a:xfrm rot="5400000">
              <a:off x="-745765" y="1831614"/>
              <a:ext cx="2053504" cy="56197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 smtClean="0">
                  <a:solidFill>
                    <a:srgbClr val="00B050"/>
                  </a:solidFill>
                </a:rPr>
                <a:t>Inlet circuit 2 </a:t>
              </a:r>
              <a:r>
                <a:rPr lang="es-ES" sz="1600" b="1" dirty="0" smtClean="0">
                  <a:solidFill>
                    <a:srgbClr val="00B050"/>
                  </a:solidFill>
                </a:rPr>
                <a:t>(</a:t>
              </a:r>
              <a:r>
                <a:rPr lang="es-ES" sz="1600" b="1" dirty="0">
                  <a:solidFill>
                    <a:srgbClr val="00B050"/>
                  </a:solidFill>
                </a:rPr>
                <a:t>C2)</a:t>
              </a: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6925169" y="744378"/>
            <a:ext cx="2082197" cy="1011685"/>
            <a:chOff x="-89993" y="140840"/>
            <a:chExt cx="2082197" cy="1011685"/>
          </a:xfrm>
        </p:grpSpPr>
        <p:sp>
          <p:nvSpPr>
            <p:cNvPr id="19" name="Flecha arriba 18"/>
            <p:cNvSpPr/>
            <p:nvPr/>
          </p:nvSpPr>
          <p:spPr>
            <a:xfrm rot="10800000">
              <a:off x="695325" y="542925"/>
              <a:ext cx="400050" cy="609600"/>
            </a:xfrm>
            <a:prstGeom prst="up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ES" sz="1100"/>
            </a:p>
          </p:txBody>
        </p:sp>
        <p:sp>
          <p:nvSpPr>
            <p:cNvPr id="20" name="CuadroTexto 42"/>
            <p:cNvSpPr txBox="1"/>
            <p:nvPr/>
          </p:nvSpPr>
          <p:spPr>
            <a:xfrm>
              <a:off x="-89993" y="140840"/>
              <a:ext cx="2082197" cy="346307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 smtClean="0">
                  <a:solidFill>
                    <a:srgbClr val="0070C0"/>
                  </a:solidFill>
                </a:rPr>
                <a:t>Inlet circuit 3 (C3</a:t>
              </a:r>
              <a:r>
                <a:rPr lang="es-ES" sz="1600" b="1" dirty="0" smtClean="0">
                  <a:solidFill>
                    <a:srgbClr val="0070C0"/>
                  </a:solidFill>
                </a:rPr>
                <a:t>)</a:t>
              </a:r>
              <a:endParaRPr lang="es-ES" sz="16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21" name="Flecha arriba 20"/>
          <p:cNvSpPr/>
          <p:nvPr/>
        </p:nvSpPr>
        <p:spPr>
          <a:xfrm>
            <a:off x="2450553" y="1244997"/>
            <a:ext cx="400050" cy="511066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ES" sz="1100"/>
          </a:p>
        </p:txBody>
      </p:sp>
      <p:sp>
        <p:nvSpPr>
          <p:cNvPr id="22" name="Flecha arriba 21"/>
          <p:cNvSpPr/>
          <p:nvPr/>
        </p:nvSpPr>
        <p:spPr>
          <a:xfrm rot="10800000">
            <a:off x="2450553" y="3456589"/>
            <a:ext cx="400050" cy="1336127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ES" sz="1100"/>
          </a:p>
        </p:txBody>
      </p:sp>
      <p:sp>
        <p:nvSpPr>
          <p:cNvPr id="23" name="Flecha arriba 22"/>
          <p:cNvSpPr/>
          <p:nvPr/>
        </p:nvSpPr>
        <p:spPr>
          <a:xfrm rot="10800000">
            <a:off x="2850603" y="3456590"/>
            <a:ext cx="400050" cy="609600"/>
          </a:xfrm>
          <a:prstGeom prst="up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ES" sz="1100"/>
          </a:p>
        </p:txBody>
      </p:sp>
      <p:sp>
        <p:nvSpPr>
          <p:cNvPr id="5" name="Rectángulo 4"/>
          <p:cNvSpPr/>
          <p:nvPr/>
        </p:nvSpPr>
        <p:spPr>
          <a:xfrm>
            <a:off x="2422324" y="5080043"/>
            <a:ext cx="4299351" cy="7041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A13034"/>
                </a:solidFill>
              </a:rPr>
              <a:t>Evap_Exp_V1 by IMST-ART</a:t>
            </a:r>
            <a:endParaRPr lang="en-US" b="1" dirty="0">
              <a:solidFill>
                <a:srgbClr val="A13034"/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0" y="647504"/>
            <a:ext cx="644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It has 3x 150g R290 circuits arranged as follows:</a:t>
            </a:r>
          </a:p>
        </p:txBody>
      </p:sp>
    </p:spTree>
    <p:extLst>
      <p:ext uri="{BB962C8B-B14F-4D97-AF65-F5344CB8AC3E}">
        <p14:creationId xmlns:p14="http://schemas.microsoft.com/office/powerpoint/2010/main" val="352000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vaporator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11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428921" y="5439515"/>
            <a:ext cx="4299351" cy="7041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A13034"/>
                </a:solidFill>
              </a:rPr>
              <a:t>Evap_Exp_V2 by IMST-ART</a:t>
            </a:r>
            <a:endParaRPr lang="en-US" b="1" dirty="0">
              <a:solidFill>
                <a:srgbClr val="A13034"/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0" y="647504"/>
            <a:ext cx="644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The new configuration is as follows: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28125" y="997556"/>
            <a:ext cx="8287747" cy="4174006"/>
            <a:chOff x="428125" y="997556"/>
            <a:chExt cx="8287747" cy="4174006"/>
          </a:xfrm>
        </p:grpSpPr>
        <p:sp>
          <p:nvSpPr>
            <p:cNvPr id="23" name="Flecha arriba 22"/>
            <p:cNvSpPr/>
            <p:nvPr/>
          </p:nvSpPr>
          <p:spPr>
            <a:xfrm rot="10800000">
              <a:off x="2850603" y="3456590"/>
              <a:ext cx="400050" cy="609600"/>
            </a:xfrm>
            <a:prstGeom prst="up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ES" sz="110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25" y="1750636"/>
              <a:ext cx="8287747" cy="2335022"/>
            </a:xfrm>
            <a:prstGeom prst="rect">
              <a:avLst/>
            </a:prstGeom>
          </p:spPr>
        </p:pic>
        <p:sp>
          <p:nvSpPr>
            <p:cNvPr id="21" name="Flecha arriba 20"/>
            <p:cNvSpPr/>
            <p:nvPr/>
          </p:nvSpPr>
          <p:spPr>
            <a:xfrm>
              <a:off x="4164450" y="3979961"/>
              <a:ext cx="475527" cy="629626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ES" sz="1100"/>
            </a:p>
          </p:txBody>
        </p:sp>
        <p:sp>
          <p:nvSpPr>
            <p:cNvPr id="19" name="Flecha arriba 18"/>
            <p:cNvSpPr/>
            <p:nvPr/>
          </p:nvSpPr>
          <p:spPr>
            <a:xfrm rot="10800000">
              <a:off x="4737383" y="1311468"/>
              <a:ext cx="400050" cy="576600"/>
            </a:xfrm>
            <a:prstGeom prst="up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ES" sz="1100"/>
            </a:p>
          </p:txBody>
        </p:sp>
        <p:sp>
          <p:nvSpPr>
            <p:cNvPr id="13" name="CuadroTexto 38"/>
            <p:cNvSpPr txBox="1"/>
            <p:nvPr/>
          </p:nvSpPr>
          <p:spPr>
            <a:xfrm>
              <a:off x="3372198" y="4609587"/>
              <a:ext cx="2060028" cy="561975"/>
            </a:xfrm>
            <a:prstGeom prst="rect">
              <a:avLst/>
            </a:prstGeom>
            <a:solidFill>
              <a:schemeClr val="bg1"/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 smtClean="0">
                  <a:solidFill>
                    <a:srgbClr val="00B050"/>
                  </a:solidFill>
                </a:rPr>
                <a:t>Inlet circuit 2 </a:t>
              </a:r>
              <a:r>
                <a:rPr lang="es-ES" sz="1600" b="1" dirty="0" smtClean="0">
                  <a:solidFill>
                    <a:srgbClr val="00B050"/>
                  </a:solidFill>
                </a:rPr>
                <a:t>(C2)</a:t>
              </a:r>
              <a:endParaRPr lang="es-E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24" name="CuadroTexto 38"/>
            <p:cNvSpPr txBox="1"/>
            <p:nvPr/>
          </p:nvSpPr>
          <p:spPr>
            <a:xfrm>
              <a:off x="5137433" y="1209657"/>
              <a:ext cx="2060028" cy="561975"/>
            </a:xfrm>
            <a:prstGeom prst="rect">
              <a:avLst/>
            </a:prstGeom>
            <a:solidFill>
              <a:schemeClr val="bg1"/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 smtClean="0">
                  <a:solidFill>
                    <a:srgbClr val="0070C0"/>
                  </a:solidFill>
                </a:rPr>
                <a:t>Inlet circuit 3 </a:t>
              </a:r>
              <a:r>
                <a:rPr lang="es-ES" sz="1600" b="1" dirty="0" smtClean="0">
                  <a:solidFill>
                    <a:srgbClr val="0070C0"/>
                  </a:solidFill>
                </a:rPr>
                <a:t>(C3)</a:t>
              </a:r>
              <a:endParaRPr lang="es-E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26" name="CuadroTexto 38"/>
            <p:cNvSpPr txBox="1"/>
            <p:nvPr/>
          </p:nvSpPr>
          <p:spPr>
            <a:xfrm>
              <a:off x="2462860" y="997556"/>
              <a:ext cx="2060028" cy="561975"/>
            </a:xfrm>
            <a:prstGeom prst="rect">
              <a:avLst/>
            </a:prstGeom>
            <a:solidFill>
              <a:schemeClr val="bg1"/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 smtClean="0">
                  <a:solidFill>
                    <a:srgbClr val="FF0000"/>
                  </a:solidFill>
                </a:rPr>
                <a:t>Inlet circuit 1 </a:t>
              </a:r>
              <a:r>
                <a:rPr lang="es-ES" sz="1600" b="1" dirty="0" smtClean="0">
                  <a:solidFill>
                    <a:srgbClr val="FF0000"/>
                  </a:solidFill>
                </a:rPr>
                <a:t>(C1)</a:t>
              </a:r>
              <a:endParaRPr lang="es-E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Flecha arriba 21"/>
            <p:cNvSpPr/>
            <p:nvPr/>
          </p:nvSpPr>
          <p:spPr>
            <a:xfrm rot="10800000">
              <a:off x="1132521" y="4042343"/>
              <a:ext cx="400050" cy="555217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ES" sz="1100"/>
            </a:p>
          </p:txBody>
        </p:sp>
        <p:sp>
          <p:nvSpPr>
            <p:cNvPr id="28" name="Flecha arriba 20"/>
            <p:cNvSpPr/>
            <p:nvPr/>
          </p:nvSpPr>
          <p:spPr>
            <a:xfrm>
              <a:off x="1086860" y="1261410"/>
              <a:ext cx="475527" cy="629626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ES" sz="1100"/>
            </a:p>
          </p:txBody>
        </p:sp>
        <p:sp>
          <p:nvSpPr>
            <p:cNvPr id="22" name="Flecha arriba 21"/>
            <p:cNvSpPr/>
            <p:nvPr/>
          </p:nvSpPr>
          <p:spPr>
            <a:xfrm rot="10800000">
              <a:off x="3172175" y="1311468"/>
              <a:ext cx="400050" cy="555217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ES" sz="1100"/>
            </a:p>
          </p:txBody>
        </p:sp>
        <p:sp>
          <p:nvSpPr>
            <p:cNvPr id="29" name="Flecha arriba 18"/>
            <p:cNvSpPr/>
            <p:nvPr/>
          </p:nvSpPr>
          <p:spPr>
            <a:xfrm rot="10800000">
              <a:off x="1658303" y="4026485"/>
              <a:ext cx="400050" cy="576600"/>
            </a:xfrm>
            <a:prstGeom prst="up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ES" sz="1100"/>
            </a:p>
          </p:txBody>
        </p:sp>
      </p:grpSp>
    </p:spTree>
    <p:extLst>
      <p:ext uri="{BB962C8B-B14F-4D97-AF65-F5344CB8AC3E}">
        <p14:creationId xmlns:p14="http://schemas.microsoft.com/office/powerpoint/2010/main" val="200554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vaporator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12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428921" y="5439515"/>
            <a:ext cx="4299351" cy="7041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A13034"/>
                </a:solidFill>
              </a:rPr>
              <a:t>Evap_Num_9C by IMST-ART</a:t>
            </a:r>
            <a:endParaRPr lang="en-US" b="1" dirty="0">
              <a:solidFill>
                <a:srgbClr val="A13034"/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0" y="647504"/>
            <a:ext cx="644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The 9-circuits configuration is as follows: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04" y="2198329"/>
            <a:ext cx="8370892" cy="242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6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ondenser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13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32196"/>
            <a:ext cx="914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To simulate the condenser in IMST-ART, it is required to specify the </a:t>
            </a:r>
            <a:r>
              <a:rPr lang="en-US" dirty="0" smtClean="0">
                <a:solidFill>
                  <a:srgbClr val="A13034"/>
                </a:solidFill>
              </a:rPr>
              <a:t>plate thickness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A13034"/>
                </a:solidFill>
              </a:rPr>
              <a:t>area enhancement factor</a:t>
            </a:r>
            <a:r>
              <a:rPr lang="en-US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With the aid of </a:t>
            </a:r>
            <a:r>
              <a:rPr lang="en-US" dirty="0" smtClean="0">
                <a:solidFill>
                  <a:srgbClr val="A13034"/>
                </a:solidFill>
              </a:rPr>
              <a:t>EES program </a:t>
            </a:r>
            <a:r>
              <a:rPr lang="en-US" dirty="0" smtClean="0"/>
              <a:t>and catalog data we have estimated correctly the plate thickness (</a:t>
            </a:r>
            <a:r>
              <a:rPr lang="en-US" dirty="0" smtClean="0">
                <a:solidFill>
                  <a:srgbClr val="A13034"/>
                </a:solidFill>
              </a:rPr>
              <a:t>2 mm</a:t>
            </a:r>
            <a:r>
              <a:rPr lang="en-US" dirty="0" smtClean="0"/>
              <a:t>) and </a:t>
            </a:r>
            <a:r>
              <a:rPr lang="en-US" dirty="0"/>
              <a:t>area enhancement </a:t>
            </a:r>
            <a:r>
              <a:rPr lang="en-US" dirty="0" smtClean="0"/>
              <a:t>factor (</a:t>
            </a:r>
            <a:r>
              <a:rPr lang="en-US" dirty="0" smtClean="0">
                <a:solidFill>
                  <a:srgbClr val="A13034"/>
                </a:solidFill>
              </a:rPr>
              <a:t>1.085</a:t>
            </a:r>
            <a:r>
              <a:rPr lang="en-US" dirty="0" smtClean="0"/>
              <a:t>) which give quite similar </a:t>
            </a:r>
            <a:r>
              <a:rPr lang="en-US" dirty="0" smtClean="0">
                <a:solidFill>
                  <a:srgbClr val="A13034"/>
                </a:solidFill>
              </a:rPr>
              <a:t>effective surface area</a:t>
            </a:r>
            <a:r>
              <a:rPr lang="en-US" dirty="0"/>
              <a:t>, </a:t>
            </a:r>
            <a:r>
              <a:rPr lang="en-US" dirty="0" smtClean="0">
                <a:solidFill>
                  <a:srgbClr val="A13034"/>
                </a:solidFill>
              </a:rPr>
              <a:t>Ethylene </a:t>
            </a:r>
            <a:r>
              <a:rPr lang="en-US" dirty="0">
                <a:solidFill>
                  <a:srgbClr val="A13034"/>
                </a:solidFill>
              </a:rPr>
              <a:t>glycol velocity </a:t>
            </a:r>
            <a:r>
              <a:rPr lang="en-US" dirty="0" smtClean="0">
                <a:solidFill>
                  <a:srgbClr val="A13034"/>
                </a:solidFill>
              </a:rPr>
              <a:t>in the channel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A13034"/>
                </a:solidFill>
              </a:rPr>
              <a:t>total volume of refrigerant path</a:t>
            </a:r>
            <a:r>
              <a:rPr lang="en-US" dirty="0" smtClean="0"/>
              <a:t>, and </a:t>
            </a:r>
            <a:r>
              <a:rPr lang="en-US" dirty="0" smtClean="0">
                <a:solidFill>
                  <a:srgbClr val="A13034"/>
                </a:solidFill>
              </a:rPr>
              <a:t>total volume of </a:t>
            </a:r>
            <a:r>
              <a:rPr lang="en-US" dirty="0">
                <a:solidFill>
                  <a:srgbClr val="A13034"/>
                </a:solidFill>
              </a:rPr>
              <a:t>Ethylene </a:t>
            </a:r>
            <a:r>
              <a:rPr lang="en-US" dirty="0" smtClean="0">
                <a:solidFill>
                  <a:srgbClr val="A13034"/>
                </a:solidFill>
              </a:rPr>
              <a:t>glycol path</a:t>
            </a:r>
            <a:r>
              <a:rPr lang="en-US" dirty="0" smtClean="0"/>
              <a:t>.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2880290"/>
            <a:ext cx="9144000" cy="2970467"/>
            <a:chOff x="0" y="2687271"/>
            <a:chExt cx="9144000" cy="297046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87271"/>
              <a:ext cx="9144000" cy="297046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369713" y="4404575"/>
              <a:ext cx="1191295" cy="244698"/>
            </a:xfrm>
            <a:prstGeom prst="rect">
              <a:avLst/>
            </a:prstGeom>
            <a:noFill/>
            <a:ln>
              <a:solidFill>
                <a:srgbClr val="A13034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9369" y="4649273"/>
              <a:ext cx="1985493" cy="244698"/>
            </a:xfrm>
            <a:prstGeom prst="rect">
              <a:avLst/>
            </a:prstGeom>
            <a:noFill/>
            <a:ln>
              <a:solidFill>
                <a:srgbClr val="A13034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091967" y="4404575"/>
              <a:ext cx="2052033" cy="244698"/>
            </a:xfrm>
            <a:prstGeom prst="rect">
              <a:avLst/>
            </a:prstGeom>
            <a:noFill/>
            <a:ln>
              <a:solidFill>
                <a:srgbClr val="A13034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493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ondenser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14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0" y="68225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Based on the previous analysis, The specifications of one condenser are introduced to IMST as follows: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35" y="1390140"/>
            <a:ext cx="7609330" cy="520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7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ompressor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15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0" y="647504"/>
            <a:ext cx="644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The specifications of one compressor are: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25" y="1047614"/>
            <a:ext cx="5549936" cy="50381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91186" y="3065930"/>
            <a:ext cx="3234480" cy="20313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We have assumed </a:t>
            </a:r>
            <a:r>
              <a:rPr lang="en-US" b="1" dirty="0" smtClean="0">
                <a:solidFill>
                  <a:srgbClr val="A13034"/>
                </a:solidFill>
              </a:rPr>
              <a:t>0 </a:t>
            </a:r>
            <a:r>
              <a:rPr lang="en-US" dirty="0" smtClean="0"/>
              <a:t>oil volume. Because we have found that it is better to calculate the amount of refrigerant charge inside the compressor using the solubility curves.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 flipV="1">
            <a:off x="4787153" y="2646381"/>
            <a:ext cx="1004033" cy="14352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15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ompressor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16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0" y="647504"/>
            <a:ext cx="644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The power correlation: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94" y="1047614"/>
            <a:ext cx="7385419" cy="513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6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ompressor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17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0" y="647504"/>
            <a:ext cx="644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The mass flow rate correlation: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15"/>
          <a:stretch/>
        </p:blipFill>
        <p:spPr>
          <a:xfrm>
            <a:off x="556197" y="1052104"/>
            <a:ext cx="7631362" cy="526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5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vaporator Fans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18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0" y="64750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The air flow is generated by </a:t>
            </a:r>
            <a:r>
              <a:rPr lang="en-US" sz="2000" b="1" dirty="0">
                <a:solidFill>
                  <a:srgbClr val="A13034"/>
                </a:solidFill>
              </a:rPr>
              <a:t>6</a:t>
            </a:r>
            <a:r>
              <a:rPr lang="en-US" sz="2000" dirty="0"/>
              <a:t> diagonal flow EC fans, model K1G-200 from EBM </a:t>
            </a:r>
            <a:r>
              <a:rPr lang="en-US" sz="2000" dirty="0" err="1"/>
              <a:t>Papst</a:t>
            </a:r>
            <a:r>
              <a:rPr lang="en-US" sz="2000" dirty="0"/>
              <a:t> running at </a:t>
            </a:r>
            <a:r>
              <a:rPr lang="en-US" sz="2000" b="1" dirty="0">
                <a:solidFill>
                  <a:srgbClr val="A13034"/>
                </a:solidFill>
              </a:rPr>
              <a:t>1400 rpm </a:t>
            </a:r>
            <a:r>
              <a:rPr lang="en-US" sz="2000" dirty="0"/>
              <a:t>in the </a:t>
            </a:r>
            <a:r>
              <a:rPr lang="en-US" sz="2000" dirty="0" smtClean="0"/>
              <a:t>current arrangement</a:t>
            </a:r>
            <a:r>
              <a:rPr lang="en-US" sz="2000" dirty="0"/>
              <a:t>.</a:t>
            </a:r>
            <a:endParaRPr lang="en-US" sz="2000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828" y="1881578"/>
            <a:ext cx="6608929" cy="439040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0" y="148146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The dimensions of one fan:</a:t>
            </a:r>
          </a:p>
        </p:txBody>
      </p:sp>
    </p:spTree>
    <p:extLst>
      <p:ext uri="{BB962C8B-B14F-4D97-AF65-F5344CB8AC3E}">
        <p14:creationId xmlns:p14="http://schemas.microsoft.com/office/powerpoint/2010/main" val="360867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vaporator Fans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19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0" y="64750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The head vs flow rate curves are as follows: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9" t="59240" r="11030" b="6846"/>
          <a:stretch/>
        </p:blipFill>
        <p:spPr>
          <a:xfrm>
            <a:off x="55142" y="1047614"/>
            <a:ext cx="9033715" cy="527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4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405748" y="618960"/>
            <a:ext cx="6559015" cy="5912737"/>
            <a:chOff x="1387393" y="638922"/>
            <a:chExt cx="6559015" cy="5912737"/>
          </a:xfrm>
        </p:grpSpPr>
        <p:grpSp>
          <p:nvGrpSpPr>
            <p:cNvPr id="25" name="Group 24"/>
            <p:cNvGrpSpPr/>
            <p:nvPr/>
          </p:nvGrpSpPr>
          <p:grpSpPr>
            <a:xfrm>
              <a:off x="1387393" y="638922"/>
              <a:ext cx="6559015" cy="5912737"/>
              <a:chOff x="1640887" y="756623"/>
              <a:chExt cx="6559015" cy="5912737"/>
            </a:xfrm>
          </p:grpSpPr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3000"/>
                        </a14:imgEffect>
                        <a14:imgEffect>
                          <a14:brightnessContrast bright="-5000" contras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302"/>
              <a:stretch/>
            </p:blipFill>
            <p:spPr>
              <a:xfrm>
                <a:off x="1640887" y="756623"/>
                <a:ext cx="6559015" cy="5912737"/>
              </a:xfrm>
              <a:prstGeom prst="rect">
                <a:avLst/>
              </a:prstGeom>
            </p:spPr>
          </p:pic>
          <p:sp>
            <p:nvSpPr>
              <p:cNvPr id="24" name="Oval 23"/>
              <p:cNvSpPr/>
              <p:nvPr/>
            </p:nvSpPr>
            <p:spPr>
              <a:xfrm>
                <a:off x="6942748" y="2416240"/>
                <a:ext cx="819329" cy="819329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692" y="958263"/>
              <a:ext cx="1300643" cy="1340276"/>
            </a:xfrm>
            <a:prstGeom prst="ellipse">
              <a:avLst/>
            </a:prstGeom>
          </p:spPr>
        </p:pic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6" y="215127"/>
            <a:ext cx="3999387" cy="353188"/>
          </a:xfrm>
          <a:prstGeom prst="rect">
            <a:avLst/>
          </a:prstGeom>
        </p:spPr>
      </p:pic>
      <p:sp>
        <p:nvSpPr>
          <p:cNvPr id="15" name="Rectángulo 6"/>
          <p:cNvSpPr/>
          <p:nvPr/>
        </p:nvSpPr>
        <p:spPr>
          <a:xfrm>
            <a:off x="108357" y="151531"/>
            <a:ext cx="1356461" cy="477054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Arial" panose="020B0604020202020204" pitchFamily="34" charset="0"/>
              </a:rPr>
              <a:t>C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ontents</a:t>
            </a:r>
            <a:endParaRPr lang="es-ES" sz="2000" dirty="0">
              <a:solidFill>
                <a:schemeClr val="bg1">
                  <a:lumMod val="9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06118" y="6488668"/>
            <a:ext cx="53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04500E-BA9B-43AA-8CB0-E76F90EFFCB4}" type="slidenum">
              <a:rPr lang="en-US" smtClean="0">
                <a:solidFill>
                  <a:srgbClr val="A13034"/>
                </a:solidFill>
              </a:rPr>
              <a:pPr algn="ctr"/>
              <a:t>2</a:t>
            </a:fld>
            <a:endParaRPr lang="en-US" dirty="0">
              <a:solidFill>
                <a:srgbClr val="A13034"/>
              </a:solidFill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284044" y="445358"/>
            <a:ext cx="4404475" cy="923330"/>
            <a:chOff x="167526" y="871594"/>
            <a:chExt cx="4404475" cy="923330"/>
          </a:xfrm>
        </p:grpSpPr>
        <p:pic>
          <p:nvPicPr>
            <p:cNvPr id="31" name="Imagen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26" y="1139526"/>
              <a:ext cx="4404475" cy="519293"/>
            </a:xfrm>
            <a:prstGeom prst="rect">
              <a:avLst/>
            </a:prstGeom>
            <a:solidFill>
              <a:schemeClr val="bg1">
                <a:tint val="90000"/>
              </a:schemeClr>
            </a:solidFill>
          </p:spPr>
        </p:pic>
        <p:sp>
          <p:nvSpPr>
            <p:cNvPr id="3" name="CuadroTexto 2"/>
            <p:cNvSpPr txBox="1"/>
            <p:nvPr/>
          </p:nvSpPr>
          <p:spPr>
            <a:xfrm>
              <a:off x="187294" y="1156371"/>
              <a:ext cx="3322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 smtClean="0">
                  <a:solidFill>
                    <a:srgbClr val="A43135"/>
                  </a:solidFill>
                  <a:latin typeface="+mj-lt"/>
                </a:rPr>
                <a:t>I</a:t>
              </a:r>
              <a:r>
                <a:rPr lang="en-US" dirty="0" smtClean="0">
                  <a:solidFill>
                    <a:prstClr val="black"/>
                  </a:solidFill>
                  <a:latin typeface="+mj-lt"/>
                </a:rPr>
                <a:t>ntroduction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962183" y="871594"/>
              <a:ext cx="5725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  <a:endParaRPr lang="en-US" sz="54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36" name="Imagen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135" y="106285"/>
            <a:ext cx="1117200" cy="438789"/>
          </a:xfrm>
          <a:prstGeom prst="rect">
            <a:avLst/>
          </a:prstGeom>
        </p:spPr>
      </p:pic>
      <p:grpSp>
        <p:nvGrpSpPr>
          <p:cNvPr id="37" name="Grupo 36"/>
          <p:cNvGrpSpPr/>
          <p:nvPr/>
        </p:nvGrpSpPr>
        <p:grpSpPr>
          <a:xfrm>
            <a:off x="277371" y="1075885"/>
            <a:ext cx="4404475" cy="923330"/>
            <a:chOff x="167526" y="843903"/>
            <a:chExt cx="4404475" cy="923330"/>
          </a:xfrm>
        </p:grpSpPr>
        <p:pic>
          <p:nvPicPr>
            <p:cNvPr id="38" name="Imagen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26" y="1139526"/>
              <a:ext cx="4404475" cy="519293"/>
            </a:xfrm>
            <a:prstGeom prst="rect">
              <a:avLst/>
            </a:prstGeom>
            <a:solidFill>
              <a:schemeClr val="bg1">
                <a:tint val="90000"/>
              </a:schemeClr>
            </a:solidFill>
          </p:spPr>
        </p:pic>
        <p:sp>
          <p:nvSpPr>
            <p:cNvPr id="39" name="CuadroTexto 38"/>
            <p:cNvSpPr txBox="1"/>
            <p:nvPr/>
          </p:nvSpPr>
          <p:spPr>
            <a:xfrm>
              <a:off x="178912" y="1143125"/>
              <a:ext cx="3301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s-ES" sz="2400" b="1" dirty="0">
                  <a:solidFill>
                    <a:srgbClr val="A43135"/>
                  </a:solidFill>
                </a:rPr>
                <a:t>O</a:t>
              </a:r>
              <a:r>
                <a:rPr lang="es-ES" dirty="0">
                  <a:solidFill>
                    <a:prstClr val="black"/>
                  </a:solidFill>
                </a:rPr>
                <a:t>bjectives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Rectangle 11"/>
            <p:cNvSpPr/>
            <p:nvPr/>
          </p:nvSpPr>
          <p:spPr>
            <a:xfrm>
              <a:off x="3953052" y="843903"/>
              <a:ext cx="5725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  <a:endParaRPr lang="en-US" sz="54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284044" y="1758595"/>
            <a:ext cx="4404475" cy="923330"/>
            <a:chOff x="167526" y="832902"/>
            <a:chExt cx="4404475" cy="923330"/>
          </a:xfrm>
        </p:grpSpPr>
        <p:pic>
          <p:nvPicPr>
            <p:cNvPr id="42" name="Imagen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26" y="1139526"/>
              <a:ext cx="4404475" cy="519293"/>
            </a:xfrm>
            <a:prstGeom prst="rect">
              <a:avLst/>
            </a:prstGeom>
            <a:solidFill>
              <a:schemeClr val="bg1">
                <a:tint val="90000"/>
              </a:schemeClr>
            </a:solidFill>
          </p:spPr>
        </p:pic>
        <p:sp>
          <p:nvSpPr>
            <p:cNvPr id="44" name="Rectangle 11"/>
            <p:cNvSpPr/>
            <p:nvPr/>
          </p:nvSpPr>
          <p:spPr>
            <a:xfrm>
              <a:off x="3936754" y="832902"/>
              <a:ext cx="5725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  <a:endParaRPr lang="en-US" sz="54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284044" y="2458375"/>
            <a:ext cx="4404475" cy="923330"/>
            <a:chOff x="167526" y="833192"/>
            <a:chExt cx="4404475" cy="923330"/>
          </a:xfrm>
        </p:grpSpPr>
        <p:pic>
          <p:nvPicPr>
            <p:cNvPr id="46" name="Imagen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26" y="1139526"/>
              <a:ext cx="4404475" cy="519293"/>
            </a:xfrm>
            <a:prstGeom prst="rect">
              <a:avLst/>
            </a:prstGeom>
            <a:solidFill>
              <a:schemeClr val="bg1">
                <a:tint val="90000"/>
              </a:schemeClr>
            </a:solidFill>
          </p:spPr>
        </p:pic>
        <p:sp>
          <p:nvSpPr>
            <p:cNvPr id="48" name="Rectangle 11"/>
            <p:cNvSpPr/>
            <p:nvPr/>
          </p:nvSpPr>
          <p:spPr>
            <a:xfrm>
              <a:off x="3996280" y="833192"/>
              <a:ext cx="5725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  <a:endParaRPr lang="en-US" sz="54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9" name="Grupo 48"/>
          <p:cNvGrpSpPr/>
          <p:nvPr/>
        </p:nvGrpSpPr>
        <p:grpSpPr>
          <a:xfrm>
            <a:off x="281610" y="3210480"/>
            <a:ext cx="4404475" cy="923330"/>
            <a:chOff x="167526" y="839134"/>
            <a:chExt cx="4404475" cy="923330"/>
          </a:xfrm>
        </p:grpSpPr>
        <p:pic>
          <p:nvPicPr>
            <p:cNvPr id="50" name="Imagen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26" y="1139526"/>
              <a:ext cx="4404475" cy="519293"/>
            </a:xfrm>
            <a:prstGeom prst="rect">
              <a:avLst/>
            </a:prstGeom>
            <a:solidFill>
              <a:schemeClr val="bg1">
                <a:tint val="90000"/>
              </a:schemeClr>
            </a:solidFill>
          </p:spPr>
        </p:pic>
        <p:sp>
          <p:nvSpPr>
            <p:cNvPr id="52" name="Rectangle 11"/>
            <p:cNvSpPr/>
            <p:nvPr/>
          </p:nvSpPr>
          <p:spPr>
            <a:xfrm>
              <a:off x="3959476" y="839134"/>
              <a:ext cx="5725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  <a:endParaRPr lang="en-US" sz="54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53" name="Grupo 52"/>
          <p:cNvGrpSpPr/>
          <p:nvPr/>
        </p:nvGrpSpPr>
        <p:grpSpPr>
          <a:xfrm>
            <a:off x="303812" y="3936260"/>
            <a:ext cx="4404475" cy="923330"/>
            <a:chOff x="167526" y="813046"/>
            <a:chExt cx="4404475" cy="923330"/>
          </a:xfrm>
        </p:grpSpPr>
        <p:pic>
          <p:nvPicPr>
            <p:cNvPr id="54" name="Imagen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26" y="1139526"/>
              <a:ext cx="4404475" cy="519293"/>
            </a:xfrm>
            <a:prstGeom prst="rect">
              <a:avLst/>
            </a:prstGeom>
            <a:solidFill>
              <a:schemeClr val="bg1">
                <a:tint val="90000"/>
              </a:schemeClr>
            </a:solidFill>
          </p:spPr>
        </p:pic>
        <p:sp>
          <p:nvSpPr>
            <p:cNvPr id="56" name="Rectangle 11"/>
            <p:cNvSpPr/>
            <p:nvPr/>
          </p:nvSpPr>
          <p:spPr>
            <a:xfrm>
              <a:off x="3937274" y="813046"/>
              <a:ext cx="5725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  <a:endParaRPr lang="en-US" sz="54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9" name="CuadroTexto 8"/>
          <p:cNvSpPr txBox="1"/>
          <p:nvPr/>
        </p:nvSpPr>
        <p:spPr>
          <a:xfrm>
            <a:off x="317632" y="2074094"/>
            <a:ext cx="396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_tradnl"/>
            </a:defPPr>
            <a:lvl1pPr>
              <a:defRPr b="1" cap="none" spc="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A43135"/>
                </a:solidFill>
                <a:latin typeface="+mj-lt"/>
                <a:cs typeface="+mn-cs"/>
              </a:rPr>
              <a:t>C</a:t>
            </a:r>
            <a:r>
              <a:rPr lang="en-US" b="0" dirty="0">
                <a:solidFill>
                  <a:prstClr val="black"/>
                </a:solidFill>
                <a:latin typeface="+mj-lt"/>
                <a:cs typeface="+mn-cs"/>
              </a:rPr>
              <a:t>urrent</a:t>
            </a:r>
            <a:r>
              <a:rPr lang="en-US" sz="2400" dirty="0" smtClean="0">
                <a:solidFill>
                  <a:srgbClr val="A43135"/>
                </a:solidFill>
                <a:latin typeface="+mj-lt"/>
                <a:cs typeface="+mn-cs"/>
              </a:rPr>
              <a:t> </a:t>
            </a:r>
            <a:r>
              <a:rPr lang="en-US" b="0" dirty="0">
                <a:solidFill>
                  <a:prstClr val="black"/>
                </a:solidFill>
                <a:latin typeface="+mj-lt"/>
                <a:cs typeface="+mn-cs"/>
              </a:rPr>
              <a:t>s</a:t>
            </a:r>
            <a:r>
              <a:rPr lang="en-US" b="0" dirty="0" smtClean="0">
                <a:solidFill>
                  <a:prstClr val="black"/>
                </a:solidFill>
                <a:latin typeface="+mj-lt"/>
                <a:cs typeface="+mn-cs"/>
              </a:rPr>
              <a:t>ystem </a:t>
            </a:r>
            <a:r>
              <a:rPr lang="en-US" b="0" dirty="0">
                <a:solidFill>
                  <a:prstClr val="black"/>
                </a:solidFill>
                <a:latin typeface="+mj-lt"/>
                <a:cs typeface="+mn-cs"/>
              </a:rPr>
              <a:t>Description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17632" y="2784053"/>
            <a:ext cx="425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_tradnl"/>
            </a:defPPr>
            <a:lvl1pPr>
              <a:defRPr b="1" cap="none" spc="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A43135"/>
                </a:solidFill>
                <a:latin typeface="+mj-lt"/>
                <a:cs typeface="+mn-cs"/>
              </a:rPr>
              <a:t>A</a:t>
            </a:r>
            <a:r>
              <a:rPr lang="en-US" b="0" dirty="0" smtClean="0">
                <a:solidFill>
                  <a:prstClr val="black"/>
                </a:solidFill>
                <a:latin typeface="+mj-lt"/>
                <a:cs typeface="+mn-cs"/>
              </a:rPr>
              <a:t>nalysis of Campaign 1 (200g)</a:t>
            </a:r>
            <a:endParaRPr lang="en-US" b="0" dirty="0">
              <a:solidFill>
                <a:prstClr val="black"/>
              </a:solidFill>
              <a:latin typeface="+mj-lt"/>
              <a:cs typeface="+mn-cs"/>
            </a:endParaRPr>
          </a:p>
        </p:txBody>
      </p:sp>
      <p:sp>
        <p:nvSpPr>
          <p:cNvPr id="27" name="CuadroTexto 2"/>
          <p:cNvSpPr txBox="1"/>
          <p:nvPr/>
        </p:nvSpPr>
        <p:spPr>
          <a:xfrm>
            <a:off x="317632" y="3526538"/>
            <a:ext cx="3936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spc="100" dirty="0">
                <a:solidFill>
                  <a:srgbClr val="A43135"/>
                </a:solidFill>
                <a:latin typeface="+mj-lt"/>
              </a:rPr>
              <a:t>A</a:t>
            </a:r>
            <a:r>
              <a:rPr lang="en-US" dirty="0">
                <a:solidFill>
                  <a:prstClr val="black"/>
                </a:solidFill>
              </a:rPr>
              <a:t>nalysis of Campaign </a:t>
            </a:r>
            <a:r>
              <a:rPr lang="en-US" dirty="0" smtClean="0">
                <a:solidFill>
                  <a:prstClr val="black"/>
                </a:solidFill>
              </a:rPr>
              <a:t>2 (150g</a:t>
            </a:r>
            <a:r>
              <a:rPr lang="en-US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21388" y="4256470"/>
            <a:ext cx="4116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_tradnl"/>
            </a:defPPr>
            <a:lvl1pPr>
              <a:defRPr b="1" cap="all" spc="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A43135"/>
                </a:solidFill>
                <a:latin typeface="+mj-lt"/>
                <a:cs typeface="+mn-cs"/>
              </a:rPr>
              <a:t>I</a:t>
            </a:r>
            <a:r>
              <a:rPr lang="en-US" b="0" cap="none" dirty="0" smtClean="0">
                <a:latin typeface="+mj-lt"/>
                <a:cs typeface="+mn-cs"/>
              </a:rPr>
              <a:t>MST-ART Simulations</a:t>
            </a:r>
            <a:endParaRPr lang="en-US" b="0" cap="none" dirty="0">
              <a:latin typeface="+mj-lt"/>
              <a:cs typeface="+mn-cs"/>
            </a:endParaRPr>
          </a:p>
        </p:txBody>
      </p:sp>
      <p:grpSp>
        <p:nvGrpSpPr>
          <p:cNvPr id="35" name="Grupo 52"/>
          <p:cNvGrpSpPr/>
          <p:nvPr/>
        </p:nvGrpSpPr>
        <p:grpSpPr>
          <a:xfrm>
            <a:off x="281609" y="4718135"/>
            <a:ext cx="4406910" cy="923330"/>
            <a:chOff x="167526" y="843280"/>
            <a:chExt cx="4406910" cy="923330"/>
          </a:xfrm>
        </p:grpSpPr>
        <p:pic>
          <p:nvPicPr>
            <p:cNvPr id="43" name="Imagen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26" y="1139526"/>
              <a:ext cx="4404475" cy="519293"/>
            </a:xfrm>
            <a:prstGeom prst="rect">
              <a:avLst/>
            </a:prstGeom>
            <a:solidFill>
              <a:schemeClr val="bg1">
                <a:tint val="90000"/>
              </a:schemeClr>
            </a:solidFill>
          </p:spPr>
        </p:pic>
        <p:sp>
          <p:nvSpPr>
            <p:cNvPr id="47" name="Rectangle 11"/>
            <p:cNvSpPr/>
            <p:nvPr/>
          </p:nvSpPr>
          <p:spPr>
            <a:xfrm>
              <a:off x="4001843" y="843280"/>
              <a:ext cx="5725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i="1" dirty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  <a:endParaRPr lang="en-US" sz="54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51" name="CuadroTexto 7"/>
          <p:cNvSpPr txBox="1"/>
          <p:nvPr/>
        </p:nvSpPr>
        <p:spPr>
          <a:xfrm>
            <a:off x="272376" y="5006595"/>
            <a:ext cx="4116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_tradnl"/>
            </a:defPPr>
            <a:lvl1pPr>
              <a:defRPr b="1" cap="all" spc="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A43135"/>
                </a:solidFill>
                <a:latin typeface="+mj-lt"/>
                <a:cs typeface="+mn-cs"/>
              </a:rPr>
              <a:t>I</a:t>
            </a:r>
            <a:r>
              <a:rPr lang="en-US" b="0" cap="none" dirty="0" smtClean="0">
                <a:latin typeface="+mj-lt"/>
                <a:cs typeface="+mn-cs"/>
              </a:rPr>
              <a:t>mprovements </a:t>
            </a:r>
            <a:r>
              <a:rPr lang="en-US" b="0" cap="none" dirty="0">
                <a:latin typeface="+mj-lt"/>
                <a:cs typeface="+mn-cs"/>
              </a:rPr>
              <a:t>and Suggestions</a:t>
            </a:r>
          </a:p>
        </p:txBody>
      </p:sp>
      <p:grpSp>
        <p:nvGrpSpPr>
          <p:cNvPr id="55" name="Grupo 52"/>
          <p:cNvGrpSpPr/>
          <p:nvPr/>
        </p:nvGrpSpPr>
        <p:grpSpPr>
          <a:xfrm>
            <a:off x="288757" y="5486956"/>
            <a:ext cx="4406910" cy="923330"/>
            <a:chOff x="167526" y="843280"/>
            <a:chExt cx="4406910" cy="923330"/>
          </a:xfrm>
        </p:grpSpPr>
        <p:pic>
          <p:nvPicPr>
            <p:cNvPr id="57" name="Imagen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26" y="1139526"/>
              <a:ext cx="4404475" cy="519293"/>
            </a:xfrm>
            <a:prstGeom prst="rect">
              <a:avLst/>
            </a:prstGeom>
            <a:solidFill>
              <a:schemeClr val="bg1">
                <a:tint val="90000"/>
              </a:schemeClr>
            </a:solidFill>
          </p:spPr>
        </p:pic>
        <p:sp>
          <p:nvSpPr>
            <p:cNvPr id="58" name="Rectangle 11"/>
            <p:cNvSpPr/>
            <p:nvPr/>
          </p:nvSpPr>
          <p:spPr>
            <a:xfrm>
              <a:off x="4001843" y="843280"/>
              <a:ext cx="5725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i="1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8</a:t>
              </a:r>
              <a:endParaRPr lang="en-US" sz="54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317632" y="5778271"/>
            <a:ext cx="1228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cap="all" spc="100" dirty="0">
                <a:solidFill>
                  <a:srgbClr val="A43135"/>
                </a:solidFill>
                <a:latin typeface="+mj-lt"/>
              </a:rPr>
              <a:t>I</a:t>
            </a:r>
            <a:r>
              <a:rPr lang="en-US" spc="100" dirty="0">
                <a:latin typeface="+mj-lt"/>
              </a:rPr>
              <a:t>nquiries</a:t>
            </a:r>
          </a:p>
        </p:txBody>
      </p:sp>
    </p:spTree>
    <p:extLst>
      <p:ext uri="{BB962C8B-B14F-4D97-AF65-F5344CB8AC3E}">
        <p14:creationId xmlns:p14="http://schemas.microsoft.com/office/powerpoint/2010/main" val="54773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vaporator Fans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20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0" y="68225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The Fan curves are introduced to the IMST program as follows: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7" t="22492" r="5411" b="59626"/>
          <a:stretch/>
        </p:blipFill>
        <p:spPr>
          <a:xfrm>
            <a:off x="131267" y="1082364"/>
            <a:ext cx="4046615" cy="18233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" t="40941" r="10427" b="5098"/>
          <a:stretch/>
        </p:blipFill>
        <p:spPr>
          <a:xfrm>
            <a:off x="4256607" y="2053862"/>
            <a:ext cx="4808668" cy="44348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39077" y="3230907"/>
            <a:ext cx="2538805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Static pressure VS flow rate curve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39077" y="5454393"/>
            <a:ext cx="2538805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Fan power VS flow rate curve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3"/>
          </p:cNvCxnSpPr>
          <p:nvPr/>
        </p:nvCxnSpPr>
        <p:spPr>
          <a:xfrm flipV="1">
            <a:off x="4177882" y="3305850"/>
            <a:ext cx="1469883" cy="2482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1" idx="3"/>
          </p:cNvCxnSpPr>
          <p:nvPr/>
        </p:nvCxnSpPr>
        <p:spPr>
          <a:xfrm flipV="1">
            <a:off x="4177882" y="5454393"/>
            <a:ext cx="1469883" cy="3231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3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37381" y="-146229"/>
            <a:ext cx="6559015" cy="5912737"/>
            <a:chOff x="1387393" y="638922"/>
            <a:chExt cx="6559015" cy="5912737"/>
          </a:xfrm>
        </p:grpSpPr>
        <p:grpSp>
          <p:nvGrpSpPr>
            <p:cNvPr id="15" name="Group 14"/>
            <p:cNvGrpSpPr/>
            <p:nvPr/>
          </p:nvGrpSpPr>
          <p:grpSpPr>
            <a:xfrm>
              <a:off x="1387393" y="638922"/>
              <a:ext cx="6559015" cy="5912737"/>
              <a:chOff x="1640887" y="756623"/>
              <a:chExt cx="6559015" cy="5912737"/>
            </a:xfrm>
          </p:grpSpPr>
          <p:pic>
            <p:nvPicPr>
              <p:cNvPr id="17" name="Imagen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3000"/>
                        </a14:imgEffect>
                        <a14:imgEffect>
                          <a14:brightnessContrast bright="-5000" contras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302"/>
              <a:stretch/>
            </p:blipFill>
            <p:spPr>
              <a:xfrm>
                <a:off x="1640887" y="756623"/>
                <a:ext cx="6559015" cy="5912737"/>
              </a:xfrm>
              <a:prstGeom prst="rect">
                <a:avLst/>
              </a:prstGeom>
            </p:spPr>
          </p:pic>
          <p:sp>
            <p:nvSpPr>
              <p:cNvPr id="18" name="Oval 17"/>
              <p:cNvSpPr/>
              <p:nvPr/>
            </p:nvSpPr>
            <p:spPr>
              <a:xfrm>
                <a:off x="6942748" y="2416240"/>
                <a:ext cx="819329" cy="819329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692" y="958263"/>
              <a:ext cx="1300643" cy="1340276"/>
            </a:xfrm>
            <a:prstGeom prst="ellipse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0" y="1513388"/>
            <a:ext cx="7884678" cy="1522215"/>
            <a:chOff x="441175" y="1495650"/>
            <a:chExt cx="7884678" cy="1522215"/>
          </a:xfrm>
        </p:grpSpPr>
        <p:sp>
          <p:nvSpPr>
            <p:cNvPr id="3" name="CuadroTexto 2"/>
            <p:cNvSpPr txBox="1"/>
            <p:nvPr/>
          </p:nvSpPr>
          <p:spPr>
            <a:xfrm>
              <a:off x="1147623" y="2309979"/>
              <a:ext cx="71782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cs typeface="Arial" panose="020B0604020202020204" pitchFamily="34" charset="0"/>
                </a:rPr>
                <a:t>A</a:t>
              </a:r>
              <a:r>
                <a:rPr lang="en-US" sz="3000" dirty="0" smtClean="0">
                  <a:solidFill>
                    <a:schemeClr val="bg1"/>
                  </a:solidFill>
                </a:rPr>
                <a:t>nalysis of Campaign 1 (200 g)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1175" y="1495650"/>
              <a:ext cx="830677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0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  <a:endParaRPr lang="en-US" sz="90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38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22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4933264" cy="353188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20625" y="131392"/>
            <a:ext cx="4672756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ummary of Data Analysis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632196"/>
            <a:ext cx="9144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high</a:t>
            </a:r>
            <a:r>
              <a:rPr lang="es-ES" dirty="0" smtClean="0"/>
              <a:t> SC </a:t>
            </a:r>
            <a:r>
              <a:rPr lang="es-ES" dirty="0" err="1" smtClean="0"/>
              <a:t>values</a:t>
            </a:r>
            <a:r>
              <a:rPr lang="es-ES" dirty="0" smtClean="0"/>
              <a:t> (up to </a:t>
            </a:r>
            <a:r>
              <a:rPr lang="es-ES" b="1" dirty="0" smtClean="0">
                <a:solidFill>
                  <a:srgbClr val="A13034"/>
                </a:solidFill>
              </a:rPr>
              <a:t>12 K</a:t>
            </a:r>
            <a:r>
              <a:rPr lang="es-ES" dirty="0" smtClean="0"/>
              <a:t>) </a:t>
            </a:r>
            <a:r>
              <a:rPr lang="es-ES" dirty="0" err="1" smtClean="0"/>
              <a:t>indicate</a:t>
            </a:r>
            <a:r>
              <a:rPr lang="es-ES" dirty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b="1" dirty="0" smtClean="0">
                <a:solidFill>
                  <a:srgbClr val="A13034"/>
                </a:solidFill>
              </a:rPr>
              <a:t>C2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b="1" dirty="0" err="1" smtClean="0">
                <a:solidFill>
                  <a:srgbClr val="A13034"/>
                </a:solidFill>
              </a:rPr>
              <a:t>overcharged</a:t>
            </a:r>
            <a:r>
              <a:rPr lang="es-ES" dirty="0" smtClean="0"/>
              <a:t>.</a:t>
            </a:r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A13034"/>
                </a:solidFill>
              </a:rPr>
              <a:t>Large</a:t>
            </a:r>
            <a:r>
              <a:rPr lang="es-ES" b="1" dirty="0" smtClean="0">
                <a:solidFill>
                  <a:srgbClr val="A13034"/>
                </a:solidFill>
              </a:rPr>
              <a:t> </a:t>
            </a:r>
            <a:r>
              <a:rPr lang="en-US" b="1" dirty="0" smtClean="0">
                <a:solidFill>
                  <a:srgbClr val="A13034"/>
                </a:solidFill>
              </a:rPr>
              <a:t>fluctuations</a:t>
            </a:r>
            <a:r>
              <a:rPr lang="es-ES" b="1" dirty="0" smtClean="0">
                <a:solidFill>
                  <a:srgbClr val="A13034"/>
                </a:solidFill>
              </a:rPr>
              <a:t> </a:t>
            </a:r>
            <a:r>
              <a:rPr lang="es-ES" dirty="0" smtClean="0"/>
              <a:t>in SC and SH </a:t>
            </a:r>
            <a:r>
              <a:rPr lang="en-US" dirty="0" smtClean="0"/>
              <a:t>values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b="1" dirty="0" smtClean="0">
                <a:solidFill>
                  <a:srgbClr val="A13034"/>
                </a:solidFill>
              </a:rPr>
              <a:t>C2</a:t>
            </a:r>
            <a:r>
              <a:rPr lang="es-ES" dirty="0" smtClean="0"/>
              <a:t> (more </a:t>
            </a:r>
            <a:r>
              <a:rPr lang="en-US" dirty="0" smtClean="0"/>
              <a:t>than</a:t>
            </a:r>
            <a:r>
              <a:rPr lang="es-ES" dirty="0" smtClean="0"/>
              <a:t> </a:t>
            </a:r>
            <a:r>
              <a:rPr lang="en-US" b="1" dirty="0" smtClean="0">
                <a:solidFill>
                  <a:srgbClr val="A13034"/>
                </a:solidFill>
              </a:rPr>
              <a:t>10 K</a:t>
            </a:r>
            <a:r>
              <a:rPr lang="en-US" dirty="0" smtClean="0"/>
              <a:t>) can be observed from the previous figures</a:t>
            </a:r>
            <a:r>
              <a:rPr lang="en-US" dirty="0" smtClean="0"/>
              <a:t>.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The enthalpy analysis shows that </a:t>
            </a:r>
            <a:r>
              <a:rPr lang="en-US" b="1" dirty="0" smtClean="0">
                <a:solidFill>
                  <a:srgbClr val="A13034"/>
                </a:solidFill>
              </a:rPr>
              <a:t>C1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A13034"/>
                </a:solidFill>
              </a:rPr>
              <a:t>C3</a:t>
            </a:r>
            <a:r>
              <a:rPr lang="en-US" dirty="0" smtClean="0"/>
              <a:t> are </a:t>
            </a:r>
            <a:r>
              <a:rPr lang="en-US" b="1" dirty="0" smtClean="0">
                <a:solidFill>
                  <a:srgbClr val="A13034"/>
                </a:solidFill>
              </a:rPr>
              <a:t>undercharged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These observations could indicate that the selected </a:t>
            </a:r>
            <a:r>
              <a:rPr lang="en-US" b="1" dirty="0" smtClean="0">
                <a:solidFill>
                  <a:srgbClr val="A13034"/>
                </a:solidFill>
              </a:rPr>
              <a:t>expansion valve </a:t>
            </a:r>
            <a:r>
              <a:rPr lang="en-US" dirty="0" smtClean="0"/>
              <a:t>is </a:t>
            </a:r>
            <a:r>
              <a:rPr lang="en-US" b="1" dirty="0" smtClean="0">
                <a:solidFill>
                  <a:srgbClr val="A13034"/>
                </a:solidFill>
              </a:rPr>
              <a:t>oversized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25" y="3069915"/>
            <a:ext cx="3758501" cy="2460663"/>
          </a:xfrm>
          <a:prstGeom prst="rect">
            <a:avLst/>
          </a:prstGeom>
        </p:spPr>
      </p:pic>
      <p:pic>
        <p:nvPicPr>
          <p:cNvPr id="8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9139" y="2084053"/>
            <a:ext cx="3594879" cy="2353541"/>
          </a:xfrm>
          <a:prstGeom prst="rect">
            <a:avLst/>
          </a:prstGeom>
        </p:spPr>
      </p:pic>
      <p:pic>
        <p:nvPicPr>
          <p:cNvPr id="9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9139" y="4437594"/>
            <a:ext cx="3594879" cy="235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8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4" y="205200"/>
            <a:ext cx="5895791" cy="3531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23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9" name="CuadroTexto 3"/>
          <p:cNvSpPr txBox="1"/>
          <p:nvPr/>
        </p:nvSpPr>
        <p:spPr>
          <a:xfrm>
            <a:off x="0" y="797757"/>
            <a:ext cx="91439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The numerical results show good agreement with the experimental data. IMST </a:t>
            </a:r>
            <a:r>
              <a:rPr lang="en-US" dirty="0" smtClean="0">
                <a:solidFill>
                  <a:srgbClr val="A13034"/>
                </a:solidFill>
              </a:rPr>
              <a:t>over-predicted</a:t>
            </a:r>
            <a:r>
              <a:rPr lang="en-US" dirty="0" smtClean="0"/>
              <a:t> the </a:t>
            </a:r>
            <a:r>
              <a:rPr lang="en-US" dirty="0" smtClean="0">
                <a:solidFill>
                  <a:srgbClr val="A13034"/>
                </a:solidFill>
              </a:rPr>
              <a:t>condensation</a:t>
            </a:r>
            <a:r>
              <a:rPr lang="en-US" dirty="0" smtClean="0"/>
              <a:t> temperature by </a:t>
            </a:r>
            <a:r>
              <a:rPr lang="en-US" dirty="0" smtClean="0">
                <a:solidFill>
                  <a:srgbClr val="A13034"/>
                </a:solidFill>
              </a:rPr>
              <a:t>0.8 </a:t>
            </a:r>
            <a:r>
              <a:rPr lang="en-US" baseline="30000" dirty="0" err="1" smtClean="0">
                <a:solidFill>
                  <a:srgbClr val="A13034"/>
                </a:solidFill>
              </a:rPr>
              <a:t>o</a:t>
            </a:r>
            <a:r>
              <a:rPr lang="en-US" dirty="0" err="1" smtClean="0">
                <a:solidFill>
                  <a:srgbClr val="A13034"/>
                </a:solidFill>
              </a:rPr>
              <a:t>C</a:t>
            </a:r>
            <a:r>
              <a:rPr lang="en-US" dirty="0" smtClean="0"/>
              <a:t>, and </a:t>
            </a:r>
            <a:r>
              <a:rPr lang="en-US" dirty="0" smtClean="0">
                <a:solidFill>
                  <a:srgbClr val="A13034"/>
                </a:solidFill>
              </a:rPr>
              <a:t>under-predicted</a:t>
            </a:r>
            <a:r>
              <a:rPr lang="en-US" dirty="0" smtClean="0"/>
              <a:t> the </a:t>
            </a:r>
            <a:r>
              <a:rPr lang="en-US" dirty="0" smtClean="0">
                <a:solidFill>
                  <a:srgbClr val="A13034"/>
                </a:solidFill>
              </a:rPr>
              <a:t>evaporation</a:t>
            </a:r>
            <a:r>
              <a:rPr lang="en-US" dirty="0" smtClean="0"/>
              <a:t> temperature by </a:t>
            </a:r>
            <a:r>
              <a:rPr lang="en-US" dirty="0" smtClean="0">
                <a:solidFill>
                  <a:srgbClr val="A13034"/>
                </a:solidFill>
              </a:rPr>
              <a:t>4.4 </a:t>
            </a:r>
            <a:r>
              <a:rPr lang="en-US" baseline="30000" dirty="0" err="1" smtClean="0">
                <a:solidFill>
                  <a:srgbClr val="A13034"/>
                </a:solidFill>
              </a:rPr>
              <a:t>o</a:t>
            </a:r>
            <a:r>
              <a:rPr lang="en-US" dirty="0" err="1" smtClean="0">
                <a:solidFill>
                  <a:srgbClr val="A13034"/>
                </a:solidFill>
              </a:rPr>
              <a:t>C</a:t>
            </a:r>
            <a:r>
              <a:rPr lang="en-US" dirty="0" err="1" smtClean="0"/>
              <a:t>.</a:t>
            </a:r>
            <a:r>
              <a:rPr lang="en-US" dirty="0" smtClean="0"/>
              <a:t> These deviations could be resulted from the large fluctuations in experimental data. 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It </a:t>
            </a:r>
            <a:r>
              <a:rPr lang="en-US" dirty="0"/>
              <a:t>can be clearly noticed that the outlet of condenser, based on the given data, is </a:t>
            </a:r>
            <a:r>
              <a:rPr lang="en-US" dirty="0">
                <a:solidFill>
                  <a:srgbClr val="A13034"/>
                </a:solidFill>
              </a:rPr>
              <a:t>always inside the mixture zone</a:t>
            </a:r>
            <a:r>
              <a:rPr lang="en-US" dirty="0"/>
              <a:t>. This could affect a lot the system performance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The evaporator’s refrigerant-side and air-side pressure drops , </a:t>
            </a:r>
            <a:r>
              <a:rPr lang="en-US" dirty="0" smtClean="0">
                <a:solidFill>
                  <a:srgbClr val="A13034"/>
                </a:solidFill>
              </a:rPr>
              <a:t>64 </a:t>
            </a:r>
            <a:r>
              <a:rPr lang="en-US" dirty="0" err="1" smtClean="0">
                <a:solidFill>
                  <a:srgbClr val="A13034"/>
                </a:solidFill>
              </a:rPr>
              <a:t>kPa</a:t>
            </a:r>
            <a:r>
              <a:rPr lang="en-US" dirty="0" smtClean="0">
                <a:solidFill>
                  <a:srgbClr val="A13034"/>
                </a:solidFill>
              </a:rPr>
              <a:t> and 38.2 Pa respectively</a:t>
            </a:r>
            <a:r>
              <a:rPr lang="en-US" dirty="0" smtClean="0"/>
              <a:t>, are not so large and are within the acceptable range. </a:t>
            </a:r>
          </a:p>
        </p:txBody>
      </p:sp>
      <p:sp>
        <p:nvSpPr>
          <p:cNvPr id="11" name="Rectángulo 6"/>
          <p:cNvSpPr/>
          <p:nvPr/>
        </p:nvSpPr>
        <p:spPr>
          <a:xfrm>
            <a:off x="111994" y="143267"/>
            <a:ext cx="5846043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ummary of Numerical Simulation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5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378660" cy="3531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24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11" name="Rectángulo 6"/>
          <p:cNvSpPr/>
          <p:nvPr/>
        </p:nvSpPr>
        <p:spPr>
          <a:xfrm>
            <a:off x="111995" y="143267"/>
            <a:ext cx="4779180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ummary of Improvements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3"/>
          <p:cNvSpPr txBox="1"/>
          <p:nvPr/>
        </p:nvSpPr>
        <p:spPr>
          <a:xfrm>
            <a:off x="1" y="778507"/>
            <a:ext cx="91439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A13034"/>
                </a:solidFill>
              </a:rPr>
              <a:t>Increasing the brine flow rate </a:t>
            </a:r>
            <a:r>
              <a:rPr lang="en-US" dirty="0" smtClean="0"/>
              <a:t>is a good improvement to the system, the results show that increasing the flow rate by </a:t>
            </a:r>
            <a:r>
              <a:rPr lang="en-US" dirty="0" smtClean="0">
                <a:solidFill>
                  <a:srgbClr val="A13034"/>
                </a:solidFill>
              </a:rPr>
              <a:t>67%</a:t>
            </a:r>
            <a:r>
              <a:rPr lang="en-US" dirty="0" smtClean="0"/>
              <a:t> could results to an increase in the </a:t>
            </a:r>
            <a:r>
              <a:rPr lang="en-US" dirty="0" err="1" smtClean="0"/>
              <a:t>COP_aux</a:t>
            </a:r>
            <a:r>
              <a:rPr lang="en-US" dirty="0" smtClean="0"/>
              <a:t> by </a:t>
            </a:r>
            <a:r>
              <a:rPr lang="en-US" dirty="0">
                <a:solidFill>
                  <a:srgbClr val="A13034"/>
                </a:solidFill>
              </a:rPr>
              <a:t>5.3</a:t>
            </a:r>
            <a:r>
              <a:rPr lang="en-US" dirty="0" smtClean="0">
                <a:solidFill>
                  <a:srgbClr val="A13034"/>
                </a:solidFill>
              </a:rPr>
              <a:t>%</a:t>
            </a:r>
            <a:r>
              <a:rPr lang="en-US" dirty="0" smtClean="0"/>
              <a:t>; additionally, it results to a decrease in condensation temperature by </a:t>
            </a:r>
            <a:r>
              <a:rPr lang="en-US" dirty="0" smtClean="0">
                <a:solidFill>
                  <a:srgbClr val="A13034"/>
                </a:solidFill>
              </a:rPr>
              <a:t>2.1 </a:t>
            </a:r>
            <a:r>
              <a:rPr lang="en-US" baseline="30000" dirty="0" err="1" smtClean="0">
                <a:solidFill>
                  <a:srgbClr val="A13034"/>
                </a:solidFill>
              </a:rPr>
              <a:t>o</a:t>
            </a:r>
            <a:r>
              <a:rPr lang="en-US" dirty="0" err="1" smtClean="0">
                <a:solidFill>
                  <a:srgbClr val="A13034"/>
                </a:solidFill>
              </a:rPr>
              <a:t>C.</a:t>
            </a:r>
            <a:endParaRPr lang="en-US" dirty="0" smtClean="0">
              <a:solidFill>
                <a:srgbClr val="A13034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rgbClr val="A13034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A13034"/>
                </a:solidFill>
              </a:rPr>
              <a:t>Reducing the number of condenser plates </a:t>
            </a:r>
            <a:r>
              <a:rPr lang="en-US" dirty="0" smtClean="0"/>
              <a:t>to </a:t>
            </a:r>
            <a:r>
              <a:rPr lang="en-US" dirty="0" smtClean="0">
                <a:solidFill>
                  <a:srgbClr val="A13034"/>
                </a:solidFill>
              </a:rPr>
              <a:t>16</a:t>
            </a:r>
            <a:r>
              <a:rPr lang="en-US" dirty="0" smtClean="0"/>
              <a:t> plates results to a decrease in refrigerant charge by </a:t>
            </a:r>
            <a:r>
              <a:rPr lang="en-US" dirty="0" smtClean="0">
                <a:solidFill>
                  <a:srgbClr val="A13034"/>
                </a:solidFill>
              </a:rPr>
              <a:t>7g</a:t>
            </a:r>
            <a:r>
              <a:rPr lang="en-US" dirty="0" smtClean="0"/>
              <a:t>; on the other hand, it has a negligible effect in condensation temperature (</a:t>
            </a:r>
            <a:r>
              <a:rPr lang="en-US" dirty="0" smtClean="0">
                <a:solidFill>
                  <a:srgbClr val="A13034"/>
                </a:solidFill>
              </a:rPr>
              <a:t>0.7 </a:t>
            </a:r>
            <a:r>
              <a:rPr lang="en-US" baseline="30000" dirty="0" err="1" smtClean="0">
                <a:solidFill>
                  <a:srgbClr val="A13034"/>
                </a:solidFill>
              </a:rPr>
              <a:t>o</a:t>
            </a:r>
            <a:r>
              <a:rPr lang="en-US" dirty="0" err="1" smtClean="0">
                <a:solidFill>
                  <a:srgbClr val="A13034"/>
                </a:solidFill>
              </a:rPr>
              <a:t>C</a:t>
            </a:r>
            <a:r>
              <a:rPr lang="en-US" dirty="0" smtClean="0">
                <a:solidFill>
                  <a:srgbClr val="A13034"/>
                </a:solidFill>
              </a:rPr>
              <a:t> increase in </a:t>
            </a:r>
            <a:r>
              <a:rPr lang="en-US" dirty="0" err="1" smtClean="0">
                <a:solidFill>
                  <a:srgbClr val="A13034"/>
                </a:solidFill>
              </a:rPr>
              <a:t>Tcond</a:t>
            </a:r>
            <a:r>
              <a:rPr lang="en-US" dirty="0" smtClean="0"/>
              <a:t>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The</a:t>
            </a:r>
            <a:r>
              <a:rPr lang="es-ES" dirty="0" smtClean="0"/>
              <a:t> new </a:t>
            </a:r>
            <a:r>
              <a:rPr lang="en-US" dirty="0" smtClean="0"/>
              <a:t>evaporator</a:t>
            </a:r>
            <a:r>
              <a:rPr lang="es-ES" dirty="0" smtClean="0"/>
              <a:t> </a:t>
            </a:r>
            <a:r>
              <a:rPr lang="en-US" dirty="0" smtClean="0"/>
              <a:t>configuration</a:t>
            </a:r>
            <a:r>
              <a:rPr lang="es-ES" dirty="0" smtClean="0"/>
              <a:t> (</a:t>
            </a:r>
            <a:r>
              <a:rPr lang="es-ES" dirty="0" smtClean="0">
                <a:solidFill>
                  <a:srgbClr val="A13034"/>
                </a:solidFill>
              </a:rPr>
              <a:t>9-</a:t>
            </a:r>
            <a:r>
              <a:rPr lang="en-US" dirty="0" smtClean="0">
                <a:solidFill>
                  <a:srgbClr val="A13034"/>
                </a:solidFill>
              </a:rPr>
              <a:t>circuits</a:t>
            </a:r>
            <a:r>
              <a:rPr lang="es-ES" dirty="0" smtClean="0"/>
              <a:t>) </a:t>
            </a:r>
            <a:r>
              <a:rPr lang="en-US" dirty="0" smtClean="0"/>
              <a:t>results</a:t>
            </a:r>
            <a:r>
              <a:rPr lang="es-ES" dirty="0" smtClean="0"/>
              <a:t> to a notable </a:t>
            </a:r>
            <a:r>
              <a:rPr lang="en-US" dirty="0" smtClean="0"/>
              <a:t>decrease</a:t>
            </a:r>
            <a:r>
              <a:rPr lang="es-ES" dirty="0" smtClean="0"/>
              <a:t> in </a:t>
            </a:r>
            <a:r>
              <a:rPr lang="en-US" dirty="0" smtClean="0"/>
              <a:t>refrigerant-side</a:t>
            </a:r>
            <a:r>
              <a:rPr lang="es-ES" dirty="0" smtClean="0"/>
              <a:t> </a:t>
            </a:r>
            <a:r>
              <a:rPr lang="en-US" dirty="0" smtClean="0"/>
              <a:t>pressure</a:t>
            </a:r>
            <a:r>
              <a:rPr lang="es-ES" dirty="0" smtClean="0"/>
              <a:t> </a:t>
            </a:r>
            <a:r>
              <a:rPr lang="en-US" dirty="0" smtClean="0"/>
              <a:t>drop by </a:t>
            </a:r>
            <a:r>
              <a:rPr lang="en-US" dirty="0" smtClean="0">
                <a:solidFill>
                  <a:srgbClr val="A13034"/>
                </a:solidFill>
              </a:rPr>
              <a:t>94%</a:t>
            </a:r>
            <a:r>
              <a:rPr lang="en-US" dirty="0" smtClean="0"/>
              <a:t>, and to an increase in </a:t>
            </a:r>
            <a:r>
              <a:rPr lang="en-US" dirty="0" err="1" smtClean="0"/>
              <a:t>COP_aux</a:t>
            </a:r>
            <a:r>
              <a:rPr lang="en-US" dirty="0" smtClean="0"/>
              <a:t> by </a:t>
            </a:r>
            <a:r>
              <a:rPr lang="en-US" dirty="0" smtClean="0">
                <a:solidFill>
                  <a:srgbClr val="A13034"/>
                </a:solidFill>
              </a:rPr>
              <a:t>6.7%.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rgbClr val="A13034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A13034"/>
                </a:solidFill>
              </a:rPr>
              <a:t>applying a 5 K of SC </a:t>
            </a:r>
            <a:r>
              <a:rPr lang="en-US" dirty="0" smtClean="0"/>
              <a:t>is another way to improve the system performance. The results show that the presence of 5 K of SC results to an increase on refrigerant charge by </a:t>
            </a:r>
            <a:r>
              <a:rPr lang="en-US" dirty="0" smtClean="0">
                <a:solidFill>
                  <a:srgbClr val="A13034"/>
                </a:solidFill>
              </a:rPr>
              <a:t>35 g</a:t>
            </a:r>
            <a:r>
              <a:rPr lang="en-US" dirty="0" smtClean="0"/>
              <a:t>. On the other hand, this results to an improvement in </a:t>
            </a:r>
            <a:r>
              <a:rPr lang="en-US" dirty="0" err="1" smtClean="0"/>
              <a:t>COP_aux</a:t>
            </a:r>
            <a:r>
              <a:rPr lang="en-US" dirty="0" smtClean="0"/>
              <a:t> by </a:t>
            </a:r>
            <a:r>
              <a:rPr lang="en-US" dirty="0" smtClean="0">
                <a:solidFill>
                  <a:srgbClr val="A13034"/>
                </a:solidFill>
              </a:rPr>
              <a:t>4.6%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374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37381" y="-146229"/>
            <a:ext cx="6559015" cy="5912737"/>
            <a:chOff x="1387393" y="638922"/>
            <a:chExt cx="6559015" cy="5912737"/>
          </a:xfrm>
        </p:grpSpPr>
        <p:grpSp>
          <p:nvGrpSpPr>
            <p:cNvPr id="15" name="Group 14"/>
            <p:cNvGrpSpPr/>
            <p:nvPr/>
          </p:nvGrpSpPr>
          <p:grpSpPr>
            <a:xfrm>
              <a:off x="1387393" y="638922"/>
              <a:ext cx="6559015" cy="5912737"/>
              <a:chOff x="1640887" y="756623"/>
              <a:chExt cx="6559015" cy="5912737"/>
            </a:xfrm>
          </p:grpSpPr>
          <p:pic>
            <p:nvPicPr>
              <p:cNvPr id="17" name="Imagen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3000"/>
                        </a14:imgEffect>
                        <a14:imgEffect>
                          <a14:brightnessContrast bright="-5000" contras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302"/>
              <a:stretch/>
            </p:blipFill>
            <p:spPr>
              <a:xfrm>
                <a:off x="1640887" y="756623"/>
                <a:ext cx="6559015" cy="5912737"/>
              </a:xfrm>
              <a:prstGeom prst="rect">
                <a:avLst/>
              </a:prstGeom>
            </p:spPr>
          </p:pic>
          <p:sp>
            <p:nvSpPr>
              <p:cNvPr id="18" name="Oval 17"/>
              <p:cNvSpPr/>
              <p:nvPr/>
            </p:nvSpPr>
            <p:spPr>
              <a:xfrm>
                <a:off x="6942748" y="2416240"/>
                <a:ext cx="819329" cy="819329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692" y="958263"/>
              <a:ext cx="1300643" cy="1340276"/>
            </a:xfrm>
            <a:prstGeom prst="ellipse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441175" y="1495650"/>
            <a:ext cx="7653671" cy="1544953"/>
            <a:chOff x="441175" y="1495650"/>
            <a:chExt cx="7653671" cy="1544953"/>
          </a:xfrm>
        </p:grpSpPr>
        <p:sp>
          <p:nvSpPr>
            <p:cNvPr id="3" name="CuadroTexto 2"/>
            <p:cNvSpPr txBox="1"/>
            <p:nvPr/>
          </p:nvSpPr>
          <p:spPr>
            <a:xfrm>
              <a:off x="1169347" y="2332717"/>
              <a:ext cx="69254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cs typeface="Arial" panose="020B0604020202020204" pitchFamily="34" charset="0"/>
                </a:rPr>
                <a:t>A</a:t>
              </a:r>
              <a:r>
                <a:rPr lang="en-US" sz="3000" dirty="0" smtClean="0">
                  <a:solidFill>
                    <a:schemeClr val="bg1"/>
                  </a:solidFill>
                </a:rPr>
                <a:t>nalysis of Campaign 2 (150 </a:t>
              </a:r>
              <a:r>
                <a:rPr lang="en-US" sz="3000" dirty="0">
                  <a:solidFill>
                    <a:schemeClr val="bg1"/>
                  </a:solidFill>
                </a:rPr>
                <a:t>g)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1175" y="1495650"/>
              <a:ext cx="830677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0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5</a:t>
              </a:r>
              <a:endParaRPr lang="en-US" sz="90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077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901079" cy="3531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26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8" name="Rectángulo 6"/>
          <p:cNvSpPr/>
          <p:nvPr/>
        </p:nvSpPr>
        <p:spPr>
          <a:xfrm>
            <a:off x="120000" y="114392"/>
            <a:ext cx="6036579" cy="86177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="1" spc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nalysis</a:t>
            </a: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spc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of Test 5 (SH13, 1400RPM)</a:t>
            </a:r>
          </a:p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31185"/>
            <a:ext cx="89758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A13034"/>
                </a:solidFill>
              </a:rPr>
              <a:t>Test 5 </a:t>
            </a:r>
            <a:r>
              <a:rPr lang="en-US" dirty="0" smtClean="0"/>
              <a:t>was implemented by: </a:t>
            </a:r>
            <a:r>
              <a:rPr lang="en-US" b="1" dirty="0" smtClean="0">
                <a:solidFill>
                  <a:srgbClr val="A13034"/>
                </a:solidFill>
              </a:rPr>
              <a:t>Evap</a:t>
            </a:r>
            <a:r>
              <a:rPr lang="en-US" b="1" dirty="0" smtClean="0">
                <a:solidFill>
                  <a:srgbClr val="A13034"/>
                </a:solidFill>
              </a:rPr>
              <a:t>_Exp_V1</a:t>
            </a:r>
            <a:r>
              <a:rPr lang="en-US" dirty="0" smtClean="0"/>
              <a:t>, </a:t>
            </a:r>
            <a:r>
              <a:rPr lang="en-US" dirty="0" smtClean="0"/>
              <a:t>SH=</a:t>
            </a:r>
            <a:r>
              <a:rPr lang="en-US" b="1" dirty="0" smtClean="0">
                <a:solidFill>
                  <a:srgbClr val="A13034"/>
                </a:solidFill>
              </a:rPr>
              <a:t>13 K</a:t>
            </a:r>
            <a:r>
              <a:rPr lang="en-US" dirty="0" smtClean="0"/>
              <a:t>, and fan speed = </a:t>
            </a:r>
            <a:r>
              <a:rPr lang="en-US" b="1" dirty="0" smtClean="0">
                <a:solidFill>
                  <a:srgbClr val="A13034"/>
                </a:solidFill>
              </a:rPr>
              <a:t>1400 RPM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The SSR ranges between </a:t>
            </a:r>
            <a:r>
              <a:rPr lang="en-US" b="1" dirty="0" smtClean="0">
                <a:solidFill>
                  <a:srgbClr val="A13034"/>
                </a:solidFill>
              </a:rPr>
              <a:t>16.7 </a:t>
            </a:r>
            <a:r>
              <a:rPr lang="en-US" dirty="0" err="1" smtClean="0"/>
              <a:t>hr</a:t>
            </a:r>
            <a:r>
              <a:rPr lang="en-US" dirty="0" smtClean="0"/>
              <a:t> to </a:t>
            </a:r>
            <a:r>
              <a:rPr lang="en-US" b="1" dirty="0" smtClean="0">
                <a:solidFill>
                  <a:srgbClr val="A13034"/>
                </a:solidFill>
              </a:rPr>
              <a:t>17.3</a:t>
            </a:r>
            <a:r>
              <a:rPr lang="en-US" dirty="0" smtClean="0"/>
              <a:t> hr.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We have chosen the results at </a:t>
            </a:r>
            <a:r>
              <a:rPr lang="en-US" b="1" dirty="0" smtClean="0">
                <a:solidFill>
                  <a:srgbClr val="A13034"/>
                </a:solidFill>
              </a:rPr>
              <a:t>17</a:t>
            </a:r>
            <a:r>
              <a:rPr lang="en-US" dirty="0" smtClean="0"/>
              <a:t> </a:t>
            </a:r>
            <a:r>
              <a:rPr lang="en-US" dirty="0" err="1" smtClean="0"/>
              <a:t>hr</a:t>
            </a:r>
            <a:r>
              <a:rPr lang="en-US" dirty="0" smtClean="0"/>
              <a:t> as the inputs to the IMST-ART.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The SSR data are summarized in the next figures.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24247" y="2944121"/>
            <a:ext cx="4986769" cy="3544547"/>
            <a:chOff x="1467738" y="2702248"/>
            <a:chExt cx="6032333" cy="354454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7738" y="2702248"/>
              <a:ext cx="6032333" cy="3544547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>
              <a:off x="4360244" y="3224463"/>
              <a:ext cx="0" cy="2338939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5111015" y="4174140"/>
            <a:ext cx="3864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 err="1" smtClean="0"/>
              <a:t>Tevap</a:t>
            </a:r>
            <a:r>
              <a:rPr lang="en-US" dirty="0"/>
              <a:t> </a:t>
            </a:r>
            <a:r>
              <a:rPr lang="en-US" dirty="0" smtClean="0"/>
              <a:t>values for the three circuits are quite similar, with average of -8 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8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901079" cy="3531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27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8" name="Rectángulo 6"/>
          <p:cNvSpPr/>
          <p:nvPr/>
        </p:nvSpPr>
        <p:spPr>
          <a:xfrm>
            <a:off x="120000" y="114392"/>
            <a:ext cx="6677876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="1" spc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nalysis</a:t>
            </a: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spc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of Test 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 (SH13, 1400RPM)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3854285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C2 has a higher </a:t>
            </a:r>
            <a:r>
              <a:rPr lang="en-US" dirty="0" err="1" smtClean="0"/>
              <a:t>Tcond</a:t>
            </a:r>
            <a:r>
              <a:rPr lang="en-US" dirty="0"/>
              <a:t> </a:t>
            </a:r>
            <a:r>
              <a:rPr lang="en-US" dirty="0" smtClean="0"/>
              <a:t>with 35 </a:t>
            </a:r>
            <a:r>
              <a:rPr lang="en-US" baseline="30000" dirty="0" err="1" smtClean="0"/>
              <a:t>o</a:t>
            </a:r>
            <a:r>
              <a:rPr lang="en-US" dirty="0" err="1" smtClean="0"/>
              <a:t>C</a:t>
            </a:r>
            <a:r>
              <a:rPr lang="en-US" dirty="0" err="1" smtClean="0"/>
              <a:t>.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C1 and C3 are more close with only 0.3 </a:t>
            </a:r>
            <a:r>
              <a:rPr lang="en-US" baseline="30000" dirty="0" err="1"/>
              <a:t>o</a:t>
            </a:r>
            <a:r>
              <a:rPr lang="en-US" dirty="0" err="1"/>
              <a:t>C</a:t>
            </a:r>
            <a:r>
              <a:rPr lang="en-US" dirty="0"/>
              <a:t> </a:t>
            </a:r>
            <a:r>
              <a:rPr lang="en-US" dirty="0" smtClean="0"/>
              <a:t>difference in </a:t>
            </a:r>
            <a:r>
              <a:rPr lang="en-US" dirty="0" err="1" smtClean="0"/>
              <a:t>Tcond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 the other hand, C1 and C3 have higher superheat  with 15 K and 13.5 K respectively, while C2 has SH of 11.6 K.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0000" y="682253"/>
            <a:ext cx="4443932" cy="3081224"/>
            <a:chOff x="0" y="682252"/>
            <a:chExt cx="4563932" cy="30812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682252"/>
              <a:ext cx="4563932" cy="3081225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2193450" y="1028299"/>
              <a:ext cx="0" cy="2159003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722" y="682251"/>
            <a:ext cx="4414458" cy="30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901079" cy="3531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28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8" name="Rectángulo 6"/>
          <p:cNvSpPr/>
          <p:nvPr/>
        </p:nvSpPr>
        <p:spPr>
          <a:xfrm>
            <a:off x="120000" y="114392"/>
            <a:ext cx="6036579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="1" spc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nalysis</a:t>
            </a: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spc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of Test 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18 (SH8, 1400RPM)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31185"/>
            <a:ext cx="89758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A13034"/>
                </a:solidFill>
              </a:rPr>
              <a:t>Test 18 </a:t>
            </a:r>
            <a:r>
              <a:rPr lang="en-US" dirty="0" smtClean="0"/>
              <a:t>was implemented by: </a:t>
            </a:r>
            <a:r>
              <a:rPr lang="en-US" b="1" dirty="0">
                <a:solidFill>
                  <a:srgbClr val="A13034"/>
                </a:solidFill>
              </a:rPr>
              <a:t>Evap_Exp_V</a:t>
            </a:r>
            <a:r>
              <a:rPr lang="en-US" b="1" dirty="0" smtClean="0">
                <a:solidFill>
                  <a:srgbClr val="A13034"/>
                </a:solidFill>
              </a:rPr>
              <a:t>2</a:t>
            </a:r>
            <a:r>
              <a:rPr lang="en-US" dirty="0" smtClean="0"/>
              <a:t>, SH=</a:t>
            </a:r>
            <a:r>
              <a:rPr lang="en-US" b="1" dirty="0" smtClean="0">
                <a:solidFill>
                  <a:srgbClr val="A13034"/>
                </a:solidFill>
              </a:rPr>
              <a:t>8 K</a:t>
            </a:r>
            <a:r>
              <a:rPr lang="en-US" dirty="0" smtClean="0"/>
              <a:t>, and fan speed = </a:t>
            </a:r>
            <a:r>
              <a:rPr lang="en-US" b="1" dirty="0" smtClean="0">
                <a:solidFill>
                  <a:srgbClr val="A13034"/>
                </a:solidFill>
              </a:rPr>
              <a:t>1400 RPM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The SSR ranges between </a:t>
            </a:r>
            <a:r>
              <a:rPr lang="en-US" b="1" dirty="0" smtClean="0">
                <a:solidFill>
                  <a:srgbClr val="A13034"/>
                </a:solidFill>
              </a:rPr>
              <a:t>69 </a:t>
            </a:r>
            <a:r>
              <a:rPr lang="en-US" dirty="0" err="1" smtClean="0"/>
              <a:t>hr</a:t>
            </a:r>
            <a:r>
              <a:rPr lang="en-US" dirty="0" smtClean="0"/>
              <a:t> to </a:t>
            </a:r>
            <a:r>
              <a:rPr lang="en-US" b="1" dirty="0" smtClean="0">
                <a:solidFill>
                  <a:srgbClr val="A13034"/>
                </a:solidFill>
              </a:rPr>
              <a:t>69.5 </a:t>
            </a:r>
            <a:r>
              <a:rPr lang="en-US" dirty="0" smtClean="0"/>
              <a:t>hr.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We have chosen the results at </a:t>
            </a:r>
            <a:r>
              <a:rPr lang="en-US" b="1" dirty="0" smtClean="0">
                <a:solidFill>
                  <a:srgbClr val="A13034"/>
                </a:solidFill>
              </a:rPr>
              <a:t>69.2</a:t>
            </a:r>
            <a:r>
              <a:rPr lang="en-US" dirty="0" smtClean="0"/>
              <a:t> </a:t>
            </a:r>
            <a:r>
              <a:rPr lang="en-US" dirty="0" err="1" smtClean="0"/>
              <a:t>hr</a:t>
            </a:r>
            <a:r>
              <a:rPr lang="en-US" dirty="0" smtClean="0"/>
              <a:t> as the inputs to the IMST-ART.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The SSR data are summarized in the next figures.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41817" y="3784381"/>
            <a:ext cx="4002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 err="1" smtClean="0"/>
              <a:t>Tevap</a:t>
            </a:r>
            <a:r>
              <a:rPr lang="en-US" dirty="0"/>
              <a:t> </a:t>
            </a:r>
            <a:r>
              <a:rPr lang="en-US" dirty="0" smtClean="0"/>
              <a:t>values for the three circuits are quite similar.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9474" y="3030317"/>
            <a:ext cx="5052344" cy="3383159"/>
            <a:chOff x="89474" y="3030317"/>
            <a:chExt cx="5052344" cy="338315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74" y="3030317"/>
              <a:ext cx="5052344" cy="3383159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2314143" y="3501957"/>
              <a:ext cx="0" cy="2313749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719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901079" cy="3531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29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8" name="Rectángulo 6"/>
          <p:cNvSpPr/>
          <p:nvPr/>
        </p:nvSpPr>
        <p:spPr>
          <a:xfrm>
            <a:off x="120000" y="114392"/>
            <a:ext cx="6036579" cy="86177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="1" spc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nalysis</a:t>
            </a: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spc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of Test 18 (SH8, 1400RPM)</a:t>
            </a:r>
          </a:p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3854285"/>
            <a:ext cx="914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C3 has a lower </a:t>
            </a:r>
            <a:r>
              <a:rPr lang="en-US" dirty="0" err="1" smtClean="0"/>
              <a:t>Tcond</a:t>
            </a:r>
            <a:r>
              <a:rPr lang="en-US" dirty="0"/>
              <a:t> </a:t>
            </a:r>
            <a:r>
              <a:rPr lang="en-US" dirty="0" smtClean="0"/>
              <a:t>(34.3 </a:t>
            </a:r>
            <a:r>
              <a:rPr lang="en-US" baseline="30000" dirty="0" err="1"/>
              <a:t>o</a:t>
            </a:r>
            <a:r>
              <a:rPr lang="en-US" dirty="0" err="1"/>
              <a:t>C</a:t>
            </a:r>
            <a:r>
              <a:rPr lang="en-US" dirty="0"/>
              <a:t>) </a:t>
            </a:r>
            <a:r>
              <a:rPr lang="en-US" dirty="0" smtClean="0"/>
              <a:t>compared to C1 (35 </a:t>
            </a:r>
            <a:r>
              <a:rPr lang="en-US" baseline="30000" dirty="0" err="1"/>
              <a:t>o</a:t>
            </a:r>
            <a:r>
              <a:rPr lang="en-US" dirty="0" err="1"/>
              <a:t>C</a:t>
            </a:r>
            <a:r>
              <a:rPr lang="en-US" dirty="0"/>
              <a:t>) </a:t>
            </a:r>
            <a:r>
              <a:rPr lang="en-US" dirty="0" smtClean="0"/>
              <a:t>and C2 (35.4 </a:t>
            </a:r>
            <a:r>
              <a:rPr lang="en-US" baseline="30000" dirty="0" err="1"/>
              <a:t>o</a:t>
            </a:r>
            <a:r>
              <a:rPr lang="en-US" dirty="0" err="1"/>
              <a:t>C</a:t>
            </a:r>
            <a:r>
              <a:rPr lang="en-US" dirty="0"/>
              <a:t>).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SH values for the three circuits are quite similar, with an average value of 8.4 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good control of SH values for the three circuits, results to similar </a:t>
            </a:r>
            <a:r>
              <a:rPr lang="en-US" dirty="0" err="1" smtClean="0"/>
              <a:t>Tevap</a:t>
            </a:r>
            <a:r>
              <a:rPr lang="en-US" dirty="0" smtClean="0"/>
              <a:t> for the three circuits.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772231"/>
            <a:ext cx="4515236" cy="29238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00" y="772231"/>
            <a:ext cx="4374179" cy="292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8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37381" y="-146229"/>
            <a:ext cx="6559015" cy="5912737"/>
            <a:chOff x="1387393" y="638922"/>
            <a:chExt cx="6559015" cy="5912737"/>
          </a:xfrm>
        </p:grpSpPr>
        <p:grpSp>
          <p:nvGrpSpPr>
            <p:cNvPr id="15" name="Group 14"/>
            <p:cNvGrpSpPr/>
            <p:nvPr/>
          </p:nvGrpSpPr>
          <p:grpSpPr>
            <a:xfrm>
              <a:off x="1387393" y="638922"/>
              <a:ext cx="6559015" cy="5912737"/>
              <a:chOff x="1640887" y="756623"/>
              <a:chExt cx="6559015" cy="5912737"/>
            </a:xfrm>
          </p:grpSpPr>
          <p:pic>
            <p:nvPicPr>
              <p:cNvPr id="17" name="Imagen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3000"/>
                        </a14:imgEffect>
                        <a14:imgEffect>
                          <a14:brightnessContrast bright="-5000" contras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302"/>
              <a:stretch/>
            </p:blipFill>
            <p:spPr>
              <a:xfrm>
                <a:off x="1640887" y="756623"/>
                <a:ext cx="6559015" cy="5912737"/>
              </a:xfrm>
              <a:prstGeom prst="rect">
                <a:avLst/>
              </a:prstGeom>
            </p:spPr>
          </p:pic>
          <p:sp>
            <p:nvSpPr>
              <p:cNvPr id="18" name="Oval 17"/>
              <p:cNvSpPr/>
              <p:nvPr/>
            </p:nvSpPr>
            <p:spPr>
              <a:xfrm>
                <a:off x="6942748" y="2416240"/>
                <a:ext cx="819329" cy="819329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692" y="958263"/>
              <a:ext cx="1300643" cy="1340276"/>
            </a:xfrm>
            <a:prstGeom prst="ellipse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441175" y="1495650"/>
            <a:ext cx="3343464" cy="1544953"/>
            <a:chOff x="441175" y="1495650"/>
            <a:chExt cx="3343464" cy="1544953"/>
          </a:xfrm>
        </p:grpSpPr>
        <p:sp>
          <p:nvSpPr>
            <p:cNvPr id="3" name="CuadroTexto 2"/>
            <p:cNvSpPr txBox="1"/>
            <p:nvPr/>
          </p:nvSpPr>
          <p:spPr>
            <a:xfrm>
              <a:off x="1090078" y="2332717"/>
              <a:ext cx="2694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cs typeface="Arial" panose="020B0604020202020204" pitchFamily="34" charset="0"/>
                </a:rPr>
                <a:t>I</a:t>
              </a:r>
              <a:r>
                <a:rPr lang="en-US" sz="3000" dirty="0" smtClean="0">
                  <a:solidFill>
                    <a:schemeClr val="bg1"/>
                  </a:solidFill>
                </a:rPr>
                <a:t>ntroduction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1175" y="1495650"/>
              <a:ext cx="830677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0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</a:t>
              </a:r>
              <a:endParaRPr lang="en-US" sz="90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37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901079" cy="3531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30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8" name="Rectángulo 6"/>
          <p:cNvSpPr/>
          <p:nvPr/>
        </p:nvSpPr>
        <p:spPr>
          <a:xfrm>
            <a:off x="92834" y="143267"/>
            <a:ext cx="681981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="1" spc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nalysis</a:t>
            </a:r>
            <a:r>
              <a:rPr lang="en-US" sz="24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of Test 19B (SH8</a:t>
            </a:r>
            <a:r>
              <a:rPr lang="en-US" sz="24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1600RPM)</a:t>
            </a:r>
            <a:endParaRPr lang="en-US" sz="24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31185"/>
            <a:ext cx="89758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A13034"/>
                </a:solidFill>
              </a:rPr>
              <a:t>Test 19B </a:t>
            </a:r>
            <a:r>
              <a:rPr lang="en-US" dirty="0" smtClean="0"/>
              <a:t>was implemented by: </a:t>
            </a:r>
            <a:r>
              <a:rPr lang="en-US" b="1" dirty="0" smtClean="0">
                <a:solidFill>
                  <a:srgbClr val="A13034"/>
                </a:solidFill>
              </a:rPr>
              <a:t>Evap_Exp_V2</a:t>
            </a:r>
            <a:r>
              <a:rPr lang="en-US" dirty="0" smtClean="0"/>
              <a:t>, SH=</a:t>
            </a:r>
            <a:r>
              <a:rPr lang="en-US" b="1" dirty="0" smtClean="0">
                <a:solidFill>
                  <a:srgbClr val="A13034"/>
                </a:solidFill>
              </a:rPr>
              <a:t>8 K</a:t>
            </a:r>
            <a:r>
              <a:rPr lang="en-US" dirty="0" smtClean="0"/>
              <a:t>, and fan speed = </a:t>
            </a:r>
            <a:r>
              <a:rPr lang="en-US" b="1" dirty="0" smtClean="0">
                <a:solidFill>
                  <a:srgbClr val="A13034"/>
                </a:solidFill>
              </a:rPr>
              <a:t>1600 RPM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The SSR ranges between </a:t>
            </a:r>
            <a:r>
              <a:rPr lang="en-US" b="1" dirty="0" smtClean="0">
                <a:solidFill>
                  <a:srgbClr val="A13034"/>
                </a:solidFill>
              </a:rPr>
              <a:t>40 </a:t>
            </a:r>
            <a:r>
              <a:rPr lang="en-US" dirty="0" err="1" smtClean="0"/>
              <a:t>hr</a:t>
            </a:r>
            <a:r>
              <a:rPr lang="en-US" dirty="0" smtClean="0"/>
              <a:t> to </a:t>
            </a:r>
            <a:r>
              <a:rPr lang="en-US" b="1" dirty="0" smtClean="0">
                <a:solidFill>
                  <a:srgbClr val="A13034"/>
                </a:solidFill>
              </a:rPr>
              <a:t>40.5 </a:t>
            </a:r>
            <a:r>
              <a:rPr lang="en-US" dirty="0" smtClean="0"/>
              <a:t>hr.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We have chosen the results at </a:t>
            </a:r>
            <a:r>
              <a:rPr lang="en-US" b="1" dirty="0" smtClean="0">
                <a:solidFill>
                  <a:srgbClr val="A13034"/>
                </a:solidFill>
              </a:rPr>
              <a:t>40.3</a:t>
            </a:r>
            <a:r>
              <a:rPr lang="en-US" dirty="0" smtClean="0"/>
              <a:t> </a:t>
            </a:r>
            <a:r>
              <a:rPr lang="en-US" dirty="0" err="1" smtClean="0"/>
              <a:t>hr</a:t>
            </a:r>
            <a:r>
              <a:rPr lang="en-US" dirty="0" smtClean="0"/>
              <a:t> as the inputs to the IMST-ART.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The SSR data are summarized in the next figures.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41817" y="3804460"/>
            <a:ext cx="40021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C1 and C3 are very close with an average </a:t>
            </a:r>
            <a:r>
              <a:rPr lang="en-US" dirty="0" err="1" smtClean="0"/>
              <a:t>Tevap</a:t>
            </a:r>
            <a:r>
              <a:rPr lang="en-US" dirty="0" smtClean="0"/>
              <a:t> of -7.6 </a:t>
            </a:r>
            <a:r>
              <a:rPr lang="en-US" baseline="30000" dirty="0" err="1" smtClean="0"/>
              <a:t>o</a:t>
            </a:r>
            <a:r>
              <a:rPr lang="en-US" dirty="0" err="1" smtClean="0"/>
              <a:t>C</a:t>
            </a:r>
            <a:r>
              <a:rPr lang="en-US" dirty="0" err="1" smtClean="0"/>
              <a:t>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C2 has a lower </a:t>
            </a:r>
            <a:r>
              <a:rPr lang="en-US" dirty="0" err="1" smtClean="0"/>
              <a:t>Tevap</a:t>
            </a:r>
            <a:r>
              <a:rPr lang="en-US" dirty="0" smtClean="0"/>
              <a:t> with an average value of -8 </a:t>
            </a:r>
            <a:r>
              <a:rPr lang="en-US" baseline="30000" dirty="0" err="1"/>
              <a:t>o</a:t>
            </a:r>
            <a:r>
              <a:rPr lang="en-US" dirty="0" err="1"/>
              <a:t>C.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34" y="2939508"/>
            <a:ext cx="5048983" cy="3549159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2781070" y="3433864"/>
            <a:ext cx="0" cy="2470825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59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901079" cy="3531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31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0" y="3849713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Maximum deviation in </a:t>
            </a:r>
            <a:r>
              <a:rPr lang="en-US" dirty="0" err="1" smtClean="0"/>
              <a:t>Tcond</a:t>
            </a:r>
            <a:r>
              <a:rPr lang="en-US" dirty="0"/>
              <a:t> </a:t>
            </a:r>
            <a:r>
              <a:rPr lang="en-US" dirty="0" smtClean="0"/>
              <a:t>between the three circuits is 1.4 </a:t>
            </a:r>
            <a:r>
              <a:rPr lang="en-US" baseline="30000" dirty="0" err="1"/>
              <a:t>o</a:t>
            </a:r>
            <a:r>
              <a:rPr lang="en-US" dirty="0" err="1"/>
              <a:t>C.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SH values for the three circuits are quite similar, with an average value of 8.4 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can be seen, that SH values for C2 are slightly higher by 1 K compared to the other circuits. This, in turn, results to a lower </a:t>
            </a:r>
            <a:r>
              <a:rPr lang="en-US" dirty="0" err="1" smtClean="0"/>
              <a:t>Tevap</a:t>
            </a:r>
            <a:r>
              <a:rPr lang="en-US" dirty="0" smtClean="0"/>
              <a:t> for C2 compared to C1 and C3.</a:t>
            </a:r>
          </a:p>
        </p:txBody>
      </p:sp>
      <p:sp>
        <p:nvSpPr>
          <p:cNvPr id="9" name="Rectángulo 6"/>
          <p:cNvSpPr/>
          <p:nvPr/>
        </p:nvSpPr>
        <p:spPr>
          <a:xfrm>
            <a:off x="116239" y="134261"/>
            <a:ext cx="681981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="1" spc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nalysis</a:t>
            </a:r>
            <a:r>
              <a:rPr lang="en-US" sz="24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of Test 19B (SH8</a:t>
            </a:r>
            <a:r>
              <a:rPr lang="en-US" sz="24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1600RPM)</a:t>
            </a:r>
            <a:endParaRPr lang="en-US" sz="24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39" y="643990"/>
            <a:ext cx="4212569" cy="31167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5208" y="611315"/>
            <a:ext cx="4662060" cy="314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37381" y="-146229"/>
            <a:ext cx="6559015" cy="5912737"/>
            <a:chOff x="1387393" y="638922"/>
            <a:chExt cx="6559015" cy="5912737"/>
          </a:xfrm>
        </p:grpSpPr>
        <p:grpSp>
          <p:nvGrpSpPr>
            <p:cNvPr id="15" name="Group 14"/>
            <p:cNvGrpSpPr/>
            <p:nvPr/>
          </p:nvGrpSpPr>
          <p:grpSpPr>
            <a:xfrm>
              <a:off x="1387393" y="638922"/>
              <a:ext cx="6559015" cy="5912737"/>
              <a:chOff x="1640887" y="756623"/>
              <a:chExt cx="6559015" cy="5912737"/>
            </a:xfrm>
          </p:grpSpPr>
          <p:pic>
            <p:nvPicPr>
              <p:cNvPr id="17" name="Imagen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3000"/>
                        </a14:imgEffect>
                        <a14:imgEffect>
                          <a14:brightnessContrast bright="-5000" contras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302"/>
              <a:stretch/>
            </p:blipFill>
            <p:spPr>
              <a:xfrm>
                <a:off x="1640887" y="756623"/>
                <a:ext cx="6559015" cy="5912737"/>
              </a:xfrm>
              <a:prstGeom prst="rect">
                <a:avLst/>
              </a:prstGeom>
            </p:spPr>
          </p:pic>
          <p:sp>
            <p:nvSpPr>
              <p:cNvPr id="18" name="Oval 17"/>
              <p:cNvSpPr/>
              <p:nvPr/>
            </p:nvSpPr>
            <p:spPr>
              <a:xfrm>
                <a:off x="6942748" y="2416240"/>
                <a:ext cx="819329" cy="819329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692" y="958263"/>
              <a:ext cx="1300643" cy="1340276"/>
            </a:xfrm>
            <a:prstGeom prst="ellipse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441175" y="1495650"/>
            <a:ext cx="7653671" cy="1544953"/>
            <a:chOff x="441175" y="1495650"/>
            <a:chExt cx="7653671" cy="1544953"/>
          </a:xfrm>
        </p:grpSpPr>
        <p:sp>
          <p:nvSpPr>
            <p:cNvPr id="3" name="CuadroTexto 2"/>
            <p:cNvSpPr txBox="1"/>
            <p:nvPr/>
          </p:nvSpPr>
          <p:spPr>
            <a:xfrm>
              <a:off x="1169347" y="2332717"/>
              <a:ext cx="69254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dirty="0" err="1" smtClean="0">
                  <a:solidFill>
                    <a:schemeClr val="accent4">
                      <a:lumMod val="60000"/>
                      <a:lumOff val="40000"/>
                    </a:schemeClr>
                  </a:solidFill>
                  <a:cs typeface="Arial" panose="020B0604020202020204" pitchFamily="34" charset="0"/>
                </a:rPr>
                <a:t>I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mst</a:t>
              </a:r>
              <a:r>
                <a:rPr lang="en-US" sz="3000" dirty="0" smtClean="0">
                  <a:solidFill>
                    <a:schemeClr val="bg1"/>
                  </a:solidFill>
                </a:rPr>
                <a:t>-ART Simulations</a:t>
              </a:r>
              <a:endParaRPr lang="en-US" sz="30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1175" y="1495650"/>
              <a:ext cx="830677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ar-SA" sz="90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6</a:t>
              </a:r>
              <a:endParaRPr lang="en-US" sz="90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183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901079" cy="3531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33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8" name="Rectángulo 6"/>
          <p:cNvSpPr/>
          <p:nvPr/>
        </p:nvSpPr>
        <p:spPr>
          <a:xfrm>
            <a:off x="120000" y="155656"/>
            <a:ext cx="6036579" cy="76944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2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est </a:t>
            </a:r>
            <a:r>
              <a:rPr lang="en-US" sz="2200" b="1" spc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sz="22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(Evap_Exp_V1, SH13</a:t>
            </a:r>
            <a:r>
              <a:rPr lang="en-US" sz="2200" b="1" spc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1400RPM)</a:t>
            </a:r>
          </a:p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489592"/>
              </p:ext>
            </p:extLst>
          </p:nvPr>
        </p:nvGraphicFramePr>
        <p:xfrm>
          <a:off x="120000" y="631185"/>
          <a:ext cx="8635409" cy="586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1294">
                  <a:extLst>
                    <a:ext uri="{9D8B030D-6E8A-4147-A177-3AD203B41FA5}">
                      <a16:colId xmlns:a16="http://schemas.microsoft.com/office/drawing/2014/main" val="4228069755"/>
                    </a:ext>
                  </a:extLst>
                </a:gridCol>
                <a:gridCol w="642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7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82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2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52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997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87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771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300" b="1" dirty="0" smtClean="0"/>
                        <a:t>Comparison between Exp. and Num. Results for </a:t>
                      </a:r>
                      <a:r>
                        <a:rPr lang="en-US" sz="1300" b="1" dirty="0" smtClean="0">
                          <a:solidFill>
                            <a:srgbClr val="A13034"/>
                          </a:solidFill>
                        </a:rPr>
                        <a:t>Test 5</a:t>
                      </a:r>
                      <a:r>
                        <a:rPr lang="en-US" sz="1300" b="1" dirty="0" smtClean="0"/>
                        <a:t> (Evap_Exp_V1,</a:t>
                      </a:r>
                      <a:r>
                        <a:rPr lang="en-US" sz="1300" b="1" baseline="0" dirty="0" smtClean="0"/>
                        <a:t> SH13, 1400RPM)</a:t>
                      </a:r>
                      <a:endParaRPr lang="en-US" sz="13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16551"/>
                  </a:ext>
                </a:extLst>
              </a:tr>
              <a:tr h="246852">
                <a:tc gridSpan="6"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Condenser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b="1" kern="1200" noProof="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Refrigerant Charge</a:t>
                      </a:r>
                      <a:r>
                        <a:rPr lang="en-US" sz="1300" b="1" kern="1200" baseline="0" noProof="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 (g)</a:t>
                      </a:r>
                      <a:endParaRPr lang="en-US" sz="1300" b="1" kern="1200" noProof="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892580"/>
                  </a:ext>
                </a:extLst>
              </a:tr>
              <a:tr h="246852"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Exp.</a:t>
                      </a:r>
                      <a:endParaRPr lang="en-US" sz="13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Num.</a:t>
                      </a:r>
                      <a:endParaRPr lang="en-US" sz="13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kern="1200" dirty="0" err="1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Diff</a:t>
                      </a:r>
                      <a:r>
                        <a:rPr lang="es-ES" sz="13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3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Dev%</a:t>
                      </a:r>
                      <a:endParaRPr lang="en-US" sz="13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n-US" sz="160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Evap.</a:t>
                      </a:r>
                      <a:endParaRPr lang="en-US" sz="16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143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2916856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Qcond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kW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8.8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8.08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0.72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-8.5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n-US" sz="160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Cond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Channels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64074316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h_ref_out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kJ/kg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1125" indent="-111125"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342.8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342.82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Cond.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Outlet Headers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11.5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22045735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s-ES" sz="1300" dirty="0" err="1" smtClean="0"/>
                        <a:t>x_ref_out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1125" indent="-111125"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</a:t>
                      </a:r>
                      <a:endParaRPr lang="en-US" sz="13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Compressors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Tcond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34.2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2.3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Liquid Line (3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circuits)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25.3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5416004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T_ref_in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70.4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5725" indent="0" algn="ctr" fontAlgn="t"/>
                      <a:r>
                        <a:rPr lang="es-ES" sz="16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US" sz="16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258.8</a:t>
                      </a:r>
                      <a:endParaRPr lang="en-US" sz="16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58348625"/>
                  </a:ext>
                </a:extLst>
              </a:tr>
              <a:tr h="173286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T_ref_out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36.5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1.5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60137044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m_EG_total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kg/s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0.51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0.47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-0.04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0477203"/>
                  </a:ext>
                </a:extLst>
              </a:tr>
              <a:tr h="246852">
                <a:tc gridSpan="6">
                  <a:txBody>
                    <a:bodyPr/>
                    <a:lstStyle/>
                    <a:p>
                      <a:pPr algn="ctr"/>
                      <a:r>
                        <a:rPr lang="en-US" sz="1300" b="1" kern="1200" noProof="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Evaporator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482795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r>
                        <a:rPr lang="en-US" sz="1300" dirty="0" err="1" smtClean="0"/>
                        <a:t>Qevap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kW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6.4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-0.7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-10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83679865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r>
                        <a:rPr lang="en-US" sz="1300" dirty="0" err="1" smtClean="0"/>
                        <a:t>Tevap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-7.9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-10.7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-2.8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34035503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r>
                        <a:rPr lang="en-US" sz="1300" dirty="0" err="1" smtClean="0"/>
                        <a:t>T_ref_in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2458320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r>
                        <a:rPr lang="en-US" sz="1300" dirty="0" err="1" smtClean="0"/>
                        <a:t>T_ref_out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-2.8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56840526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l-GR" sz="1300" dirty="0" smtClean="0"/>
                        <a:t>Δ</a:t>
                      </a:r>
                      <a:r>
                        <a:rPr lang="en-US" sz="1300" dirty="0" err="1" smtClean="0"/>
                        <a:t>P_ref</a:t>
                      </a:r>
                      <a:endParaRPr lang="en-US" sz="13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kPa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54.8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68.8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26381417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T_air_out</a:t>
                      </a:r>
                      <a:endParaRPr lang="en-US" sz="13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300" dirty="0" smtClean="0"/>
                        <a:t>Δ</a:t>
                      </a:r>
                      <a:r>
                        <a:rPr lang="en-US" sz="1300" dirty="0" err="1" smtClean="0"/>
                        <a:t>P_air_tot</a:t>
                      </a:r>
                      <a:endParaRPr lang="en-US" sz="13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V_air</a:t>
                      </a:r>
                      <a:endParaRPr lang="en-US" sz="13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300" kern="1200" baseline="300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13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3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/h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1208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s-ES" sz="1300" dirty="0" smtClean="0"/>
                        <a:t>COP</a:t>
                      </a:r>
                      <a:endParaRPr lang="en-US" sz="13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2.3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-8.3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973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901079" cy="3531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34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8" name="Rectángulo 6"/>
          <p:cNvSpPr/>
          <p:nvPr/>
        </p:nvSpPr>
        <p:spPr>
          <a:xfrm>
            <a:off x="120000" y="114392"/>
            <a:ext cx="6036579" cy="86177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est </a:t>
            </a:r>
            <a:r>
              <a:rPr lang="en-US" sz="2500" b="1" spc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500" b="1" spc="10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Tcond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= 55 C)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573015"/>
              </p:ext>
            </p:extLst>
          </p:nvPr>
        </p:nvGraphicFramePr>
        <p:xfrm>
          <a:off x="120000" y="649196"/>
          <a:ext cx="8635409" cy="612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1294">
                  <a:extLst>
                    <a:ext uri="{9D8B030D-6E8A-4147-A177-3AD203B41FA5}">
                      <a16:colId xmlns:a16="http://schemas.microsoft.com/office/drawing/2014/main" val="4228069755"/>
                    </a:ext>
                  </a:extLst>
                </a:gridCol>
                <a:gridCol w="642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1423">
                  <a:extLst>
                    <a:ext uri="{9D8B030D-6E8A-4147-A177-3AD203B41FA5}">
                      <a16:colId xmlns:a16="http://schemas.microsoft.com/office/drawing/2014/main" val="1847619564"/>
                    </a:ext>
                  </a:extLst>
                </a:gridCol>
                <a:gridCol w="577516">
                  <a:extLst>
                    <a:ext uri="{9D8B030D-6E8A-4147-A177-3AD203B41FA5}">
                      <a16:colId xmlns:a16="http://schemas.microsoft.com/office/drawing/2014/main" val="973694723"/>
                    </a:ext>
                  </a:extLst>
                </a:gridCol>
                <a:gridCol w="741145">
                  <a:extLst>
                    <a:ext uri="{9D8B030D-6E8A-4147-A177-3AD203B41FA5}">
                      <a16:colId xmlns:a16="http://schemas.microsoft.com/office/drawing/2014/main" val="3475661491"/>
                    </a:ext>
                  </a:extLst>
                </a:gridCol>
                <a:gridCol w="18515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87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771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Comparison between</a:t>
                      </a:r>
                      <a:r>
                        <a:rPr lang="en-US" sz="1200" b="1" baseline="0" dirty="0" smtClean="0"/>
                        <a:t> Numerical Models for </a:t>
                      </a:r>
                      <a:r>
                        <a:rPr lang="en-US" sz="1200" b="1" dirty="0" smtClean="0">
                          <a:solidFill>
                            <a:srgbClr val="A13034"/>
                          </a:solidFill>
                        </a:rPr>
                        <a:t>Test 5</a:t>
                      </a:r>
                      <a:r>
                        <a:rPr lang="en-US" sz="1200" b="1" dirty="0" smtClean="0"/>
                        <a:t> (Evap_Exp_V1,</a:t>
                      </a:r>
                      <a:r>
                        <a:rPr lang="en-US" sz="1200" b="1" baseline="0" dirty="0" smtClean="0"/>
                        <a:t> SH13, </a:t>
                      </a:r>
                      <a:r>
                        <a:rPr lang="en-US" sz="1200" b="1" baseline="0" dirty="0" smtClean="0"/>
                        <a:t>1400RPM)</a:t>
                      </a:r>
                      <a:endParaRPr lang="en-US" sz="12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16551"/>
                  </a:ext>
                </a:extLst>
              </a:tr>
              <a:tr h="246852">
                <a:tc gridSpan="6">
                  <a:txBody>
                    <a:bodyPr/>
                    <a:lstStyle/>
                    <a:p>
                      <a:pPr algn="ctr"/>
                      <a:r>
                        <a:rPr lang="en-US" sz="12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Condenser</a:t>
                      </a:r>
                      <a:endParaRPr lang="en-US" sz="12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kern="1200" noProof="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Refrigerant Charge</a:t>
                      </a:r>
                      <a:r>
                        <a:rPr lang="en-US" sz="1200" b="1" kern="1200" baseline="0" noProof="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 (g)</a:t>
                      </a:r>
                      <a:endParaRPr lang="en-US" sz="1200" b="1" kern="1200" noProof="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892580"/>
                  </a:ext>
                </a:extLst>
              </a:tr>
              <a:tr h="246852"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en-US" sz="1200" b="1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5 (</a:t>
                      </a:r>
                      <a:r>
                        <a:rPr lang="en-US" sz="1200" b="1" kern="1200" baseline="0" dirty="0" err="1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Tcond</a:t>
                      </a:r>
                      <a:r>
                        <a:rPr lang="en-US" sz="1200" b="1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= 36.5 C)</a:t>
                      </a:r>
                      <a:endParaRPr lang="en-US" sz="12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en-US" sz="1200" b="1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5 (</a:t>
                      </a:r>
                      <a:r>
                        <a:rPr lang="en-US" sz="1200" b="1" kern="1200" baseline="0" dirty="0" err="1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Tcond</a:t>
                      </a:r>
                      <a:r>
                        <a:rPr lang="en-US" sz="1200" b="1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=55 C)</a:t>
                      </a:r>
                      <a:endParaRPr lang="en-US" sz="12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kern="1200" dirty="0" err="1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Diff</a:t>
                      </a:r>
                      <a:r>
                        <a:rPr lang="es-ES" sz="12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2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Dev%</a:t>
                      </a:r>
                      <a:endParaRPr lang="en-US" sz="12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n-US" sz="120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Evap.</a:t>
                      </a:r>
                      <a:endParaRPr lang="en-US" sz="12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129</a:t>
                      </a:r>
                      <a:endParaRPr lang="en-US" sz="12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2916856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/>
                        <a:t>Qcond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kW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8.08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0.52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n-US" sz="120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Cond</a:t>
                      </a:r>
                      <a:r>
                        <a:rPr lang="en-US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Channels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  <a:endParaRPr lang="en-US" sz="12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64074316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/>
                        <a:t>h_ref_out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kJ/kg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342.82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365.6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22.8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Cond.</a:t>
                      </a:r>
                      <a:r>
                        <a:rPr lang="en-US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Outlet Headers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10.6</a:t>
                      </a:r>
                      <a:endParaRPr lang="en-US" sz="12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22045735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s-ES" sz="1200" dirty="0" err="1" smtClean="0"/>
                        <a:t>x_ref_out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</a:t>
                      </a:r>
                      <a:endParaRPr lang="en-US" sz="13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Compressors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40.5</a:t>
                      </a:r>
                      <a:endParaRPr lang="en-US" sz="12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/>
                        <a:t>Tcond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55.4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18.9</a:t>
                      </a:r>
                      <a:endParaRPr lang="en-US" sz="12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Liquid Line (3</a:t>
                      </a:r>
                      <a:r>
                        <a:rPr lang="en-US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circuits)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23.4</a:t>
                      </a:r>
                      <a:endParaRPr lang="en-US" sz="12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5416004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/>
                        <a:t>T_ref_in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100.2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-29.2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5725" indent="0" algn="ctr" fontAlgn="t"/>
                      <a:r>
                        <a:rPr lang="es-ES" sz="12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US" sz="12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246.5</a:t>
                      </a:r>
                      <a:endParaRPr lang="en-US" sz="12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58348625"/>
                  </a:ext>
                </a:extLst>
              </a:tr>
              <a:tr h="173286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/>
                        <a:t>T_ref_out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36.5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55.4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60137044"/>
                  </a:ext>
                </a:extLst>
              </a:tr>
              <a:tr h="173286">
                <a:tc>
                  <a:txBody>
                    <a:bodyPr/>
                    <a:lstStyle/>
                    <a:p>
                      <a:pPr algn="l"/>
                      <a:r>
                        <a:rPr lang="es-ES" sz="1200" dirty="0" err="1" smtClean="0"/>
                        <a:t>T_EG_in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29.2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19.3</a:t>
                      </a:r>
                      <a:endParaRPr lang="en-US" sz="12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3286">
                <a:tc>
                  <a:txBody>
                    <a:bodyPr/>
                    <a:lstStyle/>
                    <a:p>
                      <a:pPr algn="l"/>
                      <a:r>
                        <a:rPr lang="es-ES" sz="1200" dirty="0" err="1" smtClean="0"/>
                        <a:t>T_EG_out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34.3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53.5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19.2</a:t>
                      </a:r>
                      <a:endParaRPr lang="en-US" sz="12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/>
                        <a:t>m_EG_total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kg/s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0.47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0477203"/>
                  </a:ext>
                </a:extLst>
              </a:tr>
              <a:tr h="246852">
                <a:tc gridSpan="6">
                  <a:txBody>
                    <a:bodyPr/>
                    <a:lstStyle/>
                    <a:p>
                      <a:pPr algn="ctr"/>
                      <a:r>
                        <a:rPr lang="en-US" sz="1200" b="1" kern="1200" noProof="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Evaporator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482795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Qevap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kW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-0.47</a:t>
                      </a:r>
                      <a:endParaRPr lang="en-US" sz="12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-8.7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83679865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Tevap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-10.7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-9.14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1.56</a:t>
                      </a:r>
                      <a:endParaRPr lang="en-US" sz="12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34035503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T_ref_in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1.5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2458320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T_ref_out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4.3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1.6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56840526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l-GR" sz="1200" dirty="0" smtClean="0"/>
                        <a:t>Δ</a:t>
                      </a:r>
                      <a:r>
                        <a:rPr lang="en-US" sz="1200" dirty="0" err="1" smtClean="0"/>
                        <a:t>P_ref</a:t>
                      </a:r>
                      <a:endParaRPr lang="en-US" sz="12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kPa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68.8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69.9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26381417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/>
                        <a:t>T_air_out</a:t>
                      </a:r>
                      <a:endParaRPr lang="en-US" sz="12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dirty="0" smtClean="0"/>
                        <a:t>Δ</a:t>
                      </a:r>
                      <a:r>
                        <a:rPr lang="en-US" sz="1200" dirty="0" err="1" smtClean="0"/>
                        <a:t>P_air_tot</a:t>
                      </a:r>
                      <a:endParaRPr lang="en-US" sz="12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87313" indent="0" algn="l"/>
                      <a:endParaRPr lang="en-US" sz="1200" noProof="0" dirty="0"/>
                    </a:p>
                  </a:txBody>
                  <a:tcPr marL="0" marR="0" marT="0" marB="0" anchor="ctr"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397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/>
                        <a:t>V_air</a:t>
                      </a:r>
                      <a:endParaRPr lang="en-US" sz="12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baseline="300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/h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1208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-4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s-ES" sz="1200" dirty="0" err="1" smtClean="0"/>
                        <a:t>COP_Aux</a:t>
                      </a:r>
                      <a:endParaRPr lang="en-US" sz="12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2.22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1.41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2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-36%</a:t>
                      </a:r>
                      <a:endParaRPr lang="en-US" sz="12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54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901079" cy="3531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35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8" name="Rectángulo 6"/>
          <p:cNvSpPr/>
          <p:nvPr/>
        </p:nvSpPr>
        <p:spPr>
          <a:xfrm>
            <a:off x="120000" y="140360"/>
            <a:ext cx="7153779" cy="43088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2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est 18 (Evap_Exp_V2, SH8, </a:t>
            </a:r>
            <a:r>
              <a:rPr lang="en-US" sz="2200" b="1" spc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1400RPM</a:t>
            </a:r>
            <a:r>
              <a:rPr lang="en-US" sz="22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2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029998"/>
              </p:ext>
            </p:extLst>
          </p:nvPr>
        </p:nvGraphicFramePr>
        <p:xfrm>
          <a:off x="120000" y="717812"/>
          <a:ext cx="8635409" cy="586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1294">
                  <a:extLst>
                    <a:ext uri="{9D8B030D-6E8A-4147-A177-3AD203B41FA5}">
                      <a16:colId xmlns:a16="http://schemas.microsoft.com/office/drawing/2014/main" val="4228069755"/>
                    </a:ext>
                  </a:extLst>
                </a:gridCol>
                <a:gridCol w="642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7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82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2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52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997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87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771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300" b="1" dirty="0" smtClean="0"/>
                        <a:t>Comparison between Exp. and Num. Results for </a:t>
                      </a:r>
                      <a:r>
                        <a:rPr lang="en-US" sz="1300" b="1" dirty="0" smtClean="0">
                          <a:solidFill>
                            <a:srgbClr val="A13034"/>
                          </a:solidFill>
                        </a:rPr>
                        <a:t>Test 18</a:t>
                      </a:r>
                      <a:r>
                        <a:rPr lang="en-US" sz="1300" b="1" dirty="0" smtClean="0"/>
                        <a:t> (Evap_Exp_V2,</a:t>
                      </a:r>
                      <a:r>
                        <a:rPr lang="en-US" sz="1300" b="1" baseline="0" dirty="0" smtClean="0"/>
                        <a:t> SH8, 1400RPM)</a:t>
                      </a:r>
                      <a:endParaRPr lang="en-US" sz="13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16551"/>
                  </a:ext>
                </a:extLst>
              </a:tr>
              <a:tr h="246852">
                <a:tc gridSpan="6"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Condenser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b="1" kern="1200" noProof="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Refrigerant Charge</a:t>
                      </a:r>
                      <a:r>
                        <a:rPr lang="en-US" sz="1300" b="1" kern="1200" baseline="0" noProof="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 (g)</a:t>
                      </a:r>
                      <a:endParaRPr lang="en-US" sz="1300" b="1" kern="1200" noProof="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892580"/>
                  </a:ext>
                </a:extLst>
              </a:tr>
              <a:tr h="246852"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Exp.</a:t>
                      </a:r>
                      <a:endParaRPr lang="en-US" sz="13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Num.</a:t>
                      </a:r>
                      <a:endParaRPr lang="en-US" sz="13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kern="1200" dirty="0" err="1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Diff</a:t>
                      </a:r>
                      <a:r>
                        <a:rPr lang="es-ES" sz="13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3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Dev%</a:t>
                      </a:r>
                      <a:endParaRPr lang="en-US" sz="13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n-US" sz="160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Evap.</a:t>
                      </a:r>
                      <a:endParaRPr lang="en-US" sz="16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136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2916856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Qcond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kW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8.4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-0.5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-6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n-US" sz="160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Cond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Channels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64074316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h_ref_out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kJ/kg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339.4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339.1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Cond.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Outlet Headers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11.5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22045735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s-ES" sz="1300" dirty="0" err="1" smtClean="0"/>
                        <a:t>x_ref_out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0.13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Compressors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Tcond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Liquid Line (3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circuits)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25.3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5416004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T_ref_in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5725" indent="0" algn="ctr" fontAlgn="t"/>
                      <a:r>
                        <a:rPr lang="es-ES" sz="16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US" sz="16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255.8</a:t>
                      </a:r>
                      <a:endParaRPr lang="en-US" sz="16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58348625"/>
                  </a:ext>
                </a:extLst>
              </a:tr>
              <a:tr h="173286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T_ref_out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60137044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m_EG_total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kg/s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0.47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-0.05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0477203"/>
                  </a:ext>
                </a:extLst>
              </a:tr>
              <a:tr h="246852">
                <a:tc gridSpan="6">
                  <a:txBody>
                    <a:bodyPr/>
                    <a:lstStyle/>
                    <a:p>
                      <a:pPr algn="ctr"/>
                      <a:r>
                        <a:rPr lang="en-US" sz="1300" b="1" kern="1200" noProof="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Evaporator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482795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r>
                        <a:rPr lang="en-US" sz="1300" dirty="0" err="1" smtClean="0"/>
                        <a:t>Qevap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kW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5.9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-0.4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83679865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r>
                        <a:rPr lang="en-US" sz="1300" dirty="0" err="1" smtClean="0"/>
                        <a:t>Tevap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-11.5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34035503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r>
                        <a:rPr lang="en-US" sz="1300" dirty="0" err="1" smtClean="0"/>
                        <a:t>T_ref_in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5.6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2458320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r>
                        <a:rPr lang="en-US" sz="1300" dirty="0" err="1" smtClean="0"/>
                        <a:t>T_ref_out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1.2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3.1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-1.9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56840526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l-GR" sz="1300" dirty="0" smtClean="0"/>
                        <a:t>Δ</a:t>
                      </a:r>
                      <a:r>
                        <a:rPr lang="en-US" sz="1300" dirty="0" err="1" smtClean="0"/>
                        <a:t>P_ref</a:t>
                      </a:r>
                      <a:endParaRPr lang="en-US" sz="13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kPa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52.8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17.2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26381417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T_air_out</a:t>
                      </a:r>
                      <a:endParaRPr lang="en-US" sz="13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0.37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300" dirty="0" smtClean="0"/>
                        <a:t>Δ</a:t>
                      </a:r>
                      <a:r>
                        <a:rPr lang="en-US" sz="1300" dirty="0" err="1" smtClean="0"/>
                        <a:t>P_air_tot</a:t>
                      </a:r>
                      <a:endParaRPr lang="en-US" sz="13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V_air</a:t>
                      </a:r>
                      <a:endParaRPr lang="en-US" sz="13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300" kern="1200" baseline="300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13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3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/h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1206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s-ES" sz="1300" dirty="0" smtClean="0"/>
                        <a:t>COP</a:t>
                      </a:r>
                      <a:endParaRPr lang="en-US" sz="13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2.3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-2.8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472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901079" cy="3531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36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8" name="Rectángulo 6"/>
          <p:cNvSpPr/>
          <p:nvPr/>
        </p:nvSpPr>
        <p:spPr>
          <a:xfrm>
            <a:off x="120001" y="140360"/>
            <a:ext cx="6184546" cy="43088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2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est 19B (Evap_Exp_V2, SH8, 1600RPM)</a:t>
            </a:r>
            <a:endParaRPr lang="en-US" sz="22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042331"/>
              </p:ext>
            </p:extLst>
          </p:nvPr>
        </p:nvGraphicFramePr>
        <p:xfrm>
          <a:off x="120000" y="805934"/>
          <a:ext cx="8635409" cy="586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1294">
                  <a:extLst>
                    <a:ext uri="{9D8B030D-6E8A-4147-A177-3AD203B41FA5}">
                      <a16:colId xmlns:a16="http://schemas.microsoft.com/office/drawing/2014/main" val="4228069755"/>
                    </a:ext>
                  </a:extLst>
                </a:gridCol>
                <a:gridCol w="642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7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82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2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52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997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87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771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300" b="1" dirty="0" smtClean="0"/>
                        <a:t>Comparison between Exp. and Num. Results for </a:t>
                      </a:r>
                      <a:r>
                        <a:rPr lang="en-US" sz="1300" b="1" dirty="0" smtClean="0">
                          <a:solidFill>
                            <a:srgbClr val="A13034"/>
                          </a:solidFill>
                        </a:rPr>
                        <a:t>Test 19B</a:t>
                      </a:r>
                      <a:r>
                        <a:rPr lang="en-US" sz="1300" b="1" dirty="0" smtClean="0"/>
                        <a:t> (Evap_Exp_V2,</a:t>
                      </a:r>
                      <a:r>
                        <a:rPr lang="en-US" sz="1300" b="1" baseline="0" dirty="0" smtClean="0"/>
                        <a:t> SH8, 1600RPM)</a:t>
                      </a:r>
                      <a:endParaRPr lang="en-US" sz="13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16551"/>
                  </a:ext>
                </a:extLst>
              </a:tr>
              <a:tr h="246852">
                <a:tc gridSpan="6"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Condenser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b="1" kern="1200" noProof="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Refrigerant Charge</a:t>
                      </a:r>
                      <a:r>
                        <a:rPr lang="en-US" sz="1300" b="1" kern="1200" baseline="0" noProof="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 (g)</a:t>
                      </a:r>
                      <a:endParaRPr lang="en-US" sz="1300" b="1" kern="1200" noProof="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892580"/>
                  </a:ext>
                </a:extLst>
              </a:tr>
              <a:tr h="246852"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Exp.</a:t>
                      </a:r>
                      <a:endParaRPr lang="en-US" sz="13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Num.</a:t>
                      </a:r>
                      <a:endParaRPr lang="en-US" sz="13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kern="1200" dirty="0" err="1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Diff</a:t>
                      </a:r>
                      <a:r>
                        <a:rPr lang="es-ES" sz="13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3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Dev%</a:t>
                      </a:r>
                      <a:endParaRPr lang="en-US" sz="13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n-US" sz="160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Evap.</a:t>
                      </a:r>
                      <a:endParaRPr lang="en-US" sz="16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146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2916856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Qcond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kW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8.96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8.6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-0.36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-4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n-US" sz="160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Cond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Channels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64074316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h_ref_out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kJ/kg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337.3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337.1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-0.2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Cond.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Outlet Headers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11.5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22045735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s-ES" sz="1300" dirty="0" err="1" smtClean="0"/>
                        <a:t>x_ref_out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Compressors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Tcond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34.6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37.5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2.9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Liquid Line (3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circuits)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25.3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5416004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T_ref_in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66.3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65.3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5725" indent="0" algn="ctr" fontAlgn="t"/>
                      <a:r>
                        <a:rPr lang="es-ES" sz="16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US" sz="16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271.8</a:t>
                      </a:r>
                      <a:endParaRPr lang="en-US" sz="16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58348625"/>
                  </a:ext>
                </a:extLst>
              </a:tr>
              <a:tr h="173286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T_ref_out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34.4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37.5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3.1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60137044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m_EG_total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kg/s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0.54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0.51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-0.03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0477203"/>
                  </a:ext>
                </a:extLst>
              </a:tr>
              <a:tr h="246852">
                <a:tc gridSpan="6">
                  <a:txBody>
                    <a:bodyPr/>
                    <a:lstStyle/>
                    <a:p>
                      <a:pPr algn="ctr"/>
                      <a:r>
                        <a:rPr lang="en-US" sz="1300" b="1" kern="1200" noProof="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Evaporator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482795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r>
                        <a:rPr lang="en-US" sz="1300" dirty="0" err="1" smtClean="0"/>
                        <a:t>Qevap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kW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6.4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6.2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-0.2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-3.4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83679865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r>
                        <a:rPr lang="en-US" sz="1300" dirty="0" err="1" smtClean="0"/>
                        <a:t>Tevap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7.7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8.9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-1.2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34035503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r>
                        <a:rPr lang="en-US" sz="1300" dirty="0" err="1" smtClean="0"/>
                        <a:t>T_ref_in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-4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1.2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2458320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r>
                        <a:rPr lang="en-US" sz="1300" dirty="0" err="1" smtClean="0"/>
                        <a:t>T_ref_out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0.53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-1.23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56840526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l-GR" sz="1300" dirty="0" smtClean="0"/>
                        <a:t>Δ</a:t>
                      </a:r>
                      <a:r>
                        <a:rPr lang="en-US" sz="1300" dirty="0" err="1" smtClean="0"/>
                        <a:t>P_ref</a:t>
                      </a:r>
                      <a:endParaRPr lang="en-US" sz="13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kPa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58.3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77.5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19.2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26381417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T_air_out</a:t>
                      </a:r>
                      <a:endParaRPr lang="en-US" sz="13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1.4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1.4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300" dirty="0" smtClean="0"/>
                        <a:t>Δ</a:t>
                      </a:r>
                      <a:r>
                        <a:rPr lang="en-US" sz="1300" dirty="0" err="1" smtClean="0"/>
                        <a:t>P_air_tot</a:t>
                      </a:r>
                      <a:endParaRPr lang="en-US" sz="13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V_air</a:t>
                      </a:r>
                      <a:endParaRPr lang="en-US" sz="13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300" kern="1200" baseline="300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13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3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/h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1629.4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s-ES" sz="1300" dirty="0" smtClean="0"/>
                        <a:t>COP</a:t>
                      </a:r>
                      <a:endParaRPr lang="en-US" sz="13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755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901079" cy="3531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37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8" name="Rectángulo 6"/>
          <p:cNvSpPr/>
          <p:nvPr/>
        </p:nvSpPr>
        <p:spPr>
          <a:xfrm>
            <a:off x="120000" y="150584"/>
            <a:ext cx="6036579" cy="43088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2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ummary</a:t>
            </a:r>
            <a:endParaRPr lang="en-US" sz="22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174282"/>
            <a:ext cx="9144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IMST-ART has estimated the system performance with a reasonable accuracy.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The estimated </a:t>
            </a:r>
            <a:r>
              <a:rPr lang="en-US" dirty="0" err="1" smtClean="0"/>
              <a:t>Qcond</a:t>
            </a:r>
            <a:r>
              <a:rPr lang="en-US" dirty="0" smtClean="0"/>
              <a:t> and </a:t>
            </a:r>
            <a:r>
              <a:rPr lang="en-US" dirty="0" err="1" smtClean="0"/>
              <a:t>Qevap</a:t>
            </a:r>
            <a:r>
              <a:rPr lang="en-US" dirty="0" smtClean="0"/>
              <a:t> values are within an error band of ±10%.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IMST generally overestimates the </a:t>
            </a:r>
            <a:r>
              <a:rPr lang="en-US" dirty="0" err="1" smtClean="0"/>
              <a:t>Tcond</a:t>
            </a:r>
            <a:r>
              <a:rPr lang="en-US" dirty="0"/>
              <a:t> </a:t>
            </a:r>
            <a:r>
              <a:rPr lang="en-US" dirty="0" smtClean="0"/>
              <a:t>up to 3 </a:t>
            </a:r>
            <a:r>
              <a:rPr lang="en-US" baseline="30000" dirty="0" err="1" smtClean="0"/>
              <a:t>o</a:t>
            </a:r>
            <a:r>
              <a:rPr lang="en-US" dirty="0" err="1" smtClean="0"/>
              <a:t>C.</a:t>
            </a:r>
            <a:r>
              <a:rPr lang="en-US" dirty="0" smtClean="0"/>
              <a:t>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IMST </a:t>
            </a:r>
            <a:r>
              <a:rPr lang="en-US" dirty="0" smtClean="0"/>
              <a:t>generally</a:t>
            </a:r>
            <a:r>
              <a:rPr lang="es-ES" dirty="0" smtClean="0"/>
              <a:t> </a:t>
            </a:r>
            <a:r>
              <a:rPr lang="en-US" dirty="0" smtClean="0"/>
              <a:t>underestimates the </a:t>
            </a:r>
            <a:r>
              <a:rPr lang="en-US" dirty="0" err="1" smtClean="0"/>
              <a:t>Tevap</a:t>
            </a:r>
            <a:r>
              <a:rPr lang="en-US" dirty="0" smtClean="0"/>
              <a:t> up to 2.8 </a:t>
            </a:r>
            <a:r>
              <a:rPr lang="en-US" baseline="30000" dirty="0" err="1" smtClean="0"/>
              <a:t>o</a:t>
            </a:r>
            <a:r>
              <a:rPr lang="en-US" dirty="0" err="1" smtClean="0"/>
              <a:t>C.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Increasing the </a:t>
            </a:r>
            <a:r>
              <a:rPr lang="en-US" dirty="0" err="1" smtClean="0"/>
              <a:t>Tcond</a:t>
            </a:r>
            <a:r>
              <a:rPr lang="en-US" dirty="0" smtClean="0"/>
              <a:t> to 55 </a:t>
            </a:r>
            <a:r>
              <a:rPr lang="en-US" baseline="30000" dirty="0" err="1" smtClean="0"/>
              <a:t>o</a:t>
            </a:r>
            <a:r>
              <a:rPr lang="en-US" dirty="0" err="1" smtClean="0"/>
              <a:t>C</a:t>
            </a:r>
            <a:r>
              <a:rPr lang="en-US" dirty="0" smtClean="0"/>
              <a:t>, results to an increase in inlet and outlet temperatures of the EG up to 19 </a:t>
            </a:r>
            <a:r>
              <a:rPr lang="en-US" baseline="30000" dirty="0" err="1" smtClean="0"/>
              <a:t>o</a:t>
            </a:r>
            <a:r>
              <a:rPr lang="en-US" dirty="0" err="1" smtClean="0"/>
              <a:t>C.</a:t>
            </a:r>
            <a:r>
              <a:rPr lang="en-US" dirty="0" smtClean="0"/>
              <a:t> On the other hand, this results to </a:t>
            </a:r>
            <a:r>
              <a:rPr lang="en-US" dirty="0"/>
              <a:t>a degradation </a:t>
            </a:r>
            <a:r>
              <a:rPr lang="en-US" dirty="0" smtClean="0"/>
              <a:t>in </a:t>
            </a:r>
            <a:r>
              <a:rPr lang="en-US" dirty="0" err="1" smtClean="0"/>
              <a:t>COP_aux</a:t>
            </a:r>
            <a:r>
              <a:rPr lang="en-US" dirty="0"/>
              <a:t> </a:t>
            </a:r>
            <a:r>
              <a:rPr lang="en-US" dirty="0" smtClean="0"/>
              <a:t>up</a:t>
            </a:r>
            <a:r>
              <a:rPr lang="ar-SA" dirty="0" smtClean="0"/>
              <a:t> </a:t>
            </a:r>
            <a:r>
              <a:rPr lang="en-US" dirty="0" smtClean="0"/>
              <a:t>to 36%, compared with the original system. 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44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37381" y="-146229"/>
            <a:ext cx="6559015" cy="5912737"/>
            <a:chOff x="1387393" y="638922"/>
            <a:chExt cx="6559015" cy="5912737"/>
          </a:xfrm>
        </p:grpSpPr>
        <p:grpSp>
          <p:nvGrpSpPr>
            <p:cNvPr id="15" name="Group 14"/>
            <p:cNvGrpSpPr/>
            <p:nvPr/>
          </p:nvGrpSpPr>
          <p:grpSpPr>
            <a:xfrm>
              <a:off x="1387393" y="638922"/>
              <a:ext cx="6559015" cy="5912737"/>
              <a:chOff x="1640887" y="756623"/>
              <a:chExt cx="6559015" cy="5912737"/>
            </a:xfrm>
          </p:grpSpPr>
          <p:pic>
            <p:nvPicPr>
              <p:cNvPr id="17" name="Imagen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3000"/>
                        </a14:imgEffect>
                        <a14:imgEffect>
                          <a14:brightnessContrast bright="-5000" contras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302"/>
              <a:stretch/>
            </p:blipFill>
            <p:spPr>
              <a:xfrm>
                <a:off x="1640887" y="756623"/>
                <a:ext cx="6559015" cy="5912737"/>
              </a:xfrm>
              <a:prstGeom prst="rect">
                <a:avLst/>
              </a:prstGeom>
            </p:spPr>
          </p:pic>
          <p:sp>
            <p:nvSpPr>
              <p:cNvPr id="18" name="Oval 17"/>
              <p:cNvSpPr/>
              <p:nvPr/>
            </p:nvSpPr>
            <p:spPr>
              <a:xfrm>
                <a:off x="6942748" y="2416240"/>
                <a:ext cx="819329" cy="819329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692" y="958263"/>
              <a:ext cx="1300643" cy="1340276"/>
            </a:xfrm>
            <a:prstGeom prst="ellipse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441175" y="1495650"/>
            <a:ext cx="8405116" cy="1544953"/>
            <a:chOff x="441175" y="1495650"/>
            <a:chExt cx="8405116" cy="1544953"/>
          </a:xfrm>
        </p:grpSpPr>
        <p:sp>
          <p:nvSpPr>
            <p:cNvPr id="3" name="CuadroTexto 2"/>
            <p:cNvSpPr txBox="1"/>
            <p:nvPr/>
          </p:nvSpPr>
          <p:spPr>
            <a:xfrm>
              <a:off x="1160825" y="2332717"/>
              <a:ext cx="76854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cs typeface="Arial" panose="020B0604020202020204" pitchFamily="34" charset="0"/>
                </a:rPr>
                <a:t>I</a:t>
              </a:r>
              <a:r>
                <a:rPr lang="en-US" sz="3000" dirty="0" smtClean="0">
                  <a:solidFill>
                    <a:schemeClr val="bg1"/>
                  </a:solidFill>
                </a:rPr>
                <a:t>mprovements and Suggestions</a:t>
              </a:r>
              <a:endParaRPr lang="en-US" sz="30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1175" y="1495650"/>
              <a:ext cx="830677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0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7</a:t>
              </a:r>
              <a:endParaRPr lang="en-US" sz="90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58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901079" cy="3531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39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8" name="Rectángulo 6"/>
          <p:cNvSpPr/>
          <p:nvPr/>
        </p:nvSpPr>
        <p:spPr>
          <a:xfrm>
            <a:off x="120000" y="150584"/>
            <a:ext cx="6036579" cy="815608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2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est </a:t>
            </a:r>
            <a:r>
              <a:rPr lang="en-US" sz="2200" b="1" spc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sz="22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(Evap_Exp_V1, SH13</a:t>
            </a:r>
            <a:r>
              <a:rPr lang="en-US" sz="2200" b="1" spc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1400RPM)</a:t>
            </a:r>
          </a:p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824248"/>
              </p:ext>
            </p:extLst>
          </p:nvPr>
        </p:nvGraphicFramePr>
        <p:xfrm>
          <a:off x="168125" y="861189"/>
          <a:ext cx="8635410" cy="3764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1294">
                  <a:extLst>
                    <a:ext uri="{9D8B030D-6E8A-4147-A177-3AD203B41FA5}">
                      <a16:colId xmlns:a16="http://schemas.microsoft.com/office/drawing/2014/main" val="4228069755"/>
                    </a:ext>
                  </a:extLst>
                </a:gridCol>
                <a:gridCol w="642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6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75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5664">
                  <a:extLst>
                    <a:ext uri="{9D8B030D-6E8A-4147-A177-3AD203B41FA5}">
                      <a16:colId xmlns:a16="http://schemas.microsoft.com/office/drawing/2014/main" val="4311652"/>
                    </a:ext>
                  </a:extLst>
                </a:gridCol>
                <a:gridCol w="862692">
                  <a:extLst>
                    <a:ext uri="{9D8B030D-6E8A-4147-A177-3AD203B41FA5}">
                      <a16:colId xmlns:a16="http://schemas.microsoft.com/office/drawing/2014/main" val="286750844"/>
                    </a:ext>
                  </a:extLst>
                </a:gridCol>
              </a:tblGrid>
              <a:tr h="247719">
                <a:tc gridSpan="6">
                  <a:txBody>
                    <a:bodyPr/>
                    <a:lstStyle/>
                    <a:p>
                      <a:pPr algn="ctr"/>
                      <a:r>
                        <a:rPr lang="en-US" sz="1300" b="1" dirty="0" smtClean="0"/>
                        <a:t>Comparison between</a:t>
                      </a:r>
                      <a:r>
                        <a:rPr lang="en-US" sz="1300" b="1" baseline="0" dirty="0" smtClean="0"/>
                        <a:t> Test 5 (</a:t>
                      </a:r>
                      <a:r>
                        <a:rPr lang="en-US" sz="1300" b="1" baseline="0" dirty="0" err="1" smtClean="0"/>
                        <a:t>Np_cond</a:t>
                      </a:r>
                      <a:r>
                        <a:rPr lang="en-US" sz="1300" b="1" baseline="0" dirty="0" smtClean="0"/>
                        <a:t>=</a:t>
                      </a:r>
                      <a:r>
                        <a:rPr lang="en-US" sz="1300" b="1" baseline="0" dirty="0" smtClean="0">
                          <a:solidFill>
                            <a:srgbClr val="A13034"/>
                          </a:solidFill>
                        </a:rPr>
                        <a:t>20</a:t>
                      </a:r>
                      <a:r>
                        <a:rPr lang="en-US" sz="1300" b="1" baseline="0" dirty="0" smtClean="0"/>
                        <a:t>, </a:t>
                      </a:r>
                      <a:r>
                        <a:rPr lang="en-US" sz="1300" b="1" baseline="0" dirty="0" err="1" smtClean="0"/>
                        <a:t>V_brine</a:t>
                      </a:r>
                      <a:r>
                        <a:rPr lang="en-US" sz="1300" b="1" baseline="0" dirty="0" smtClean="0"/>
                        <a:t>=</a:t>
                      </a:r>
                      <a:r>
                        <a:rPr lang="en-US" sz="1300" b="1" baseline="0" dirty="0" smtClean="0">
                          <a:solidFill>
                            <a:srgbClr val="A13034"/>
                          </a:solidFill>
                        </a:rPr>
                        <a:t>1.6</a:t>
                      </a:r>
                      <a:r>
                        <a:rPr lang="en-US" sz="1300" b="1" baseline="0" dirty="0" smtClean="0"/>
                        <a:t> m</a:t>
                      </a:r>
                      <a:r>
                        <a:rPr lang="en-US" sz="1300" b="1" baseline="30000" dirty="0" smtClean="0"/>
                        <a:t>3</a:t>
                      </a:r>
                      <a:r>
                        <a:rPr lang="en-US" sz="1300" b="1" baseline="0" dirty="0" smtClean="0"/>
                        <a:t>/h) </a:t>
                      </a:r>
                      <a:r>
                        <a:rPr lang="en-US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and Test 5 (</a:t>
                      </a:r>
                      <a:r>
                        <a:rPr lang="en-US" sz="1300" b="1" baseline="0" dirty="0" err="1" smtClean="0"/>
                        <a:t>Np_cond</a:t>
                      </a:r>
                      <a:r>
                        <a:rPr lang="en-US" sz="1300" b="1" baseline="0" dirty="0" smtClean="0"/>
                        <a:t>=</a:t>
                      </a:r>
                      <a:r>
                        <a:rPr lang="en-US" sz="1300" b="1" baseline="0" dirty="0" smtClean="0">
                          <a:solidFill>
                            <a:srgbClr val="A13034"/>
                          </a:solidFill>
                        </a:rPr>
                        <a:t>16</a:t>
                      </a:r>
                      <a:r>
                        <a:rPr lang="en-US" sz="1300" b="1" baseline="0" dirty="0" smtClean="0"/>
                        <a:t>, </a:t>
                      </a:r>
                      <a:r>
                        <a:rPr lang="en-US" sz="1300" b="1" baseline="0" dirty="0" err="1" smtClean="0"/>
                        <a:t>V_brine</a:t>
                      </a:r>
                      <a:r>
                        <a:rPr lang="en-US" sz="1300" b="1" baseline="0" dirty="0" smtClean="0"/>
                        <a:t>=</a:t>
                      </a:r>
                      <a:r>
                        <a:rPr lang="en-US" sz="1300" b="1" baseline="0" dirty="0" smtClean="0">
                          <a:solidFill>
                            <a:srgbClr val="A13034"/>
                          </a:solidFill>
                        </a:rPr>
                        <a:t>2.5</a:t>
                      </a:r>
                      <a:r>
                        <a:rPr lang="en-US" sz="1300" b="1" baseline="0" dirty="0" smtClean="0"/>
                        <a:t> m</a:t>
                      </a:r>
                      <a:r>
                        <a:rPr lang="en-US" sz="1300" b="1" baseline="30000" dirty="0" smtClean="0"/>
                        <a:t>3</a:t>
                      </a:r>
                      <a:r>
                        <a:rPr lang="en-US" sz="1300" b="1" baseline="0" dirty="0" smtClean="0"/>
                        <a:t>/h)</a:t>
                      </a:r>
                      <a:endParaRPr lang="en-US" sz="13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16551"/>
                  </a:ext>
                </a:extLst>
              </a:tr>
              <a:tr h="246852">
                <a:tc gridSpan="6"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Condenser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892580"/>
                  </a:ext>
                </a:extLst>
              </a:tr>
              <a:tr h="246852"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Test 5 (Np=20,</a:t>
                      </a:r>
                      <a:r>
                        <a:rPr lang="en-US" sz="1300" b="1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1" kern="1200" baseline="0" dirty="0" err="1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Vb</a:t>
                      </a:r>
                      <a:r>
                        <a:rPr lang="en-US" sz="1300" b="1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=1.6 m3/h)</a:t>
                      </a:r>
                      <a:endParaRPr lang="en-US" sz="13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Test 5 (Np=16,</a:t>
                      </a:r>
                      <a:r>
                        <a:rPr lang="en-US" sz="1300" b="1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1" kern="1200" baseline="0" dirty="0" err="1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Vb</a:t>
                      </a:r>
                      <a:r>
                        <a:rPr lang="en-US" sz="1300" b="1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= 2.5 m3/h)</a:t>
                      </a:r>
                      <a:r>
                        <a:rPr lang="en-US" sz="13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3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kern="1200" dirty="0" err="1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Diff</a:t>
                      </a:r>
                      <a:r>
                        <a:rPr lang="es-ES" sz="13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3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Dev%</a:t>
                      </a:r>
                      <a:endParaRPr lang="en-US" sz="13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916856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Qcond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kW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8.08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8.1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rgbClr val="A13034"/>
                          </a:solidFill>
                        </a:rPr>
                        <a:t>0.02</a:t>
                      </a:r>
                      <a:endParaRPr lang="en-US" sz="1300" b="1" dirty="0">
                        <a:solidFill>
                          <a:srgbClr val="A13034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0.25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64074316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Tcond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35.4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rgbClr val="A13034"/>
                          </a:solidFill>
                        </a:rPr>
                        <a:t>-1.1</a:t>
                      </a:r>
                      <a:endParaRPr lang="en-US" sz="1300" b="1" dirty="0">
                        <a:solidFill>
                          <a:srgbClr val="A13034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5416004"/>
                  </a:ext>
                </a:extLst>
              </a:tr>
              <a:tr h="173286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h_Ref_out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kJ/kg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342.82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333.3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-9.52</a:t>
                      </a:r>
                      <a:endParaRPr lang="en-US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47336438"/>
                  </a:ext>
                </a:extLst>
              </a:tr>
              <a:tr h="173286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T_EG_out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34.3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32.5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-1.8</a:t>
                      </a:r>
                      <a:endParaRPr lang="en-US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60137044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m_EG_total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kg/s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0.75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rgbClr val="A13034"/>
                          </a:solidFill>
                        </a:rPr>
                        <a:t>0.28</a:t>
                      </a:r>
                      <a:endParaRPr lang="en-US" sz="1300" b="1" dirty="0">
                        <a:solidFill>
                          <a:srgbClr val="A1303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10477203"/>
                  </a:ext>
                </a:extLst>
              </a:tr>
              <a:tr h="246852">
                <a:tc gridSpan="6">
                  <a:txBody>
                    <a:bodyPr/>
                    <a:lstStyle/>
                    <a:p>
                      <a:pPr algn="ctr"/>
                      <a:r>
                        <a:rPr lang="en-US" sz="1300" b="1" kern="1200" noProof="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Evaporator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82795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r>
                        <a:rPr lang="en-US" sz="1300" dirty="0" err="1" smtClean="0"/>
                        <a:t>Qevap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kW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5.3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83679865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r>
                        <a:rPr lang="en-US" sz="1300" dirty="0" err="1" smtClean="0"/>
                        <a:t>Tevap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-10.7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-11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-0.3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34035503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T_air_out</a:t>
                      </a:r>
                      <a:endParaRPr lang="en-US" sz="13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1.5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-0.2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s-ES" sz="1300" dirty="0" err="1" smtClean="0"/>
                        <a:t>COP_Aux</a:t>
                      </a:r>
                      <a:endParaRPr lang="en-US" sz="13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2.22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2.32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613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4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0" y="682942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u="sng" dirty="0" smtClean="0"/>
              <a:t>The mission:</a:t>
            </a:r>
          </a:p>
          <a:p>
            <a:r>
              <a:rPr lang="en-US" sz="2000" dirty="0" smtClean="0"/>
              <a:t>Assessing </a:t>
            </a:r>
            <a:r>
              <a:rPr lang="en-US" sz="2000" dirty="0"/>
              <a:t>and </a:t>
            </a:r>
            <a:r>
              <a:rPr lang="en-US" sz="2000" dirty="0" smtClean="0"/>
              <a:t>optimizing </a:t>
            </a:r>
            <a:r>
              <a:rPr lang="en-US" sz="2000" dirty="0"/>
              <a:t>the performance of the following R-290 integral display </a:t>
            </a:r>
            <a:r>
              <a:rPr lang="en-US" sz="2000" dirty="0" smtClean="0"/>
              <a:t>case.</a:t>
            </a:r>
            <a:endParaRPr lang="en-US" sz="20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025" y="1675992"/>
            <a:ext cx="5002975" cy="4488520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0" y="1860683"/>
            <a:ext cx="425669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u="sng" dirty="0" smtClean="0"/>
              <a:t>The system comprises: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A13034"/>
                </a:solidFill>
              </a:rPr>
              <a:t>1</a:t>
            </a:r>
            <a:r>
              <a:rPr lang="en-US" sz="2000" dirty="0" smtClean="0"/>
              <a:t> evaporator with 3 circuits of R290.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A13034"/>
                </a:solidFill>
              </a:rPr>
              <a:t>3</a:t>
            </a:r>
            <a:r>
              <a:rPr lang="en-US" sz="2000" dirty="0"/>
              <a:t> Copeland Scroll </a:t>
            </a:r>
            <a:r>
              <a:rPr lang="en-US" sz="2000" dirty="0" smtClean="0"/>
              <a:t>ZB09KAU-TFD compressors.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A13034"/>
                </a:solidFill>
              </a:rPr>
              <a:t>3</a:t>
            </a:r>
            <a:r>
              <a:rPr lang="en-US" sz="2000" dirty="0" smtClean="0"/>
              <a:t> </a:t>
            </a:r>
            <a:r>
              <a:rPr lang="en-US" sz="2000" dirty="0" err="1" smtClean="0"/>
              <a:t>Danfoss</a:t>
            </a:r>
            <a:r>
              <a:rPr lang="en-US" sz="2000" dirty="0" smtClean="0"/>
              <a:t> D22-20 Micro-plate condensers. 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61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901079" cy="3531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40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8" name="Rectángulo 6"/>
          <p:cNvSpPr/>
          <p:nvPr/>
        </p:nvSpPr>
        <p:spPr>
          <a:xfrm>
            <a:off x="120000" y="150584"/>
            <a:ext cx="6036579" cy="43088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b="1" spc="100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200" b="1" spc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est 18 (Evap_Exp_V2, SH8, 1400RPM)</a:t>
            </a:r>
          </a:p>
        </p:txBody>
      </p:sp>
      <p:graphicFrame>
        <p:nvGraphicFramePr>
          <p:cNvPr id="7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430925"/>
              </p:ext>
            </p:extLst>
          </p:nvPr>
        </p:nvGraphicFramePr>
        <p:xfrm>
          <a:off x="168125" y="716810"/>
          <a:ext cx="8635410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1294">
                  <a:extLst>
                    <a:ext uri="{9D8B030D-6E8A-4147-A177-3AD203B41FA5}">
                      <a16:colId xmlns:a16="http://schemas.microsoft.com/office/drawing/2014/main" val="4228069755"/>
                    </a:ext>
                  </a:extLst>
                </a:gridCol>
                <a:gridCol w="642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6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75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5664">
                  <a:extLst>
                    <a:ext uri="{9D8B030D-6E8A-4147-A177-3AD203B41FA5}">
                      <a16:colId xmlns:a16="http://schemas.microsoft.com/office/drawing/2014/main" val="4311652"/>
                    </a:ext>
                  </a:extLst>
                </a:gridCol>
                <a:gridCol w="862692">
                  <a:extLst>
                    <a:ext uri="{9D8B030D-6E8A-4147-A177-3AD203B41FA5}">
                      <a16:colId xmlns:a16="http://schemas.microsoft.com/office/drawing/2014/main" val="286750844"/>
                    </a:ext>
                  </a:extLst>
                </a:gridCol>
              </a:tblGrid>
              <a:tr h="247719">
                <a:tc gridSpan="6"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Comparison between</a:t>
                      </a:r>
                      <a:r>
                        <a:rPr lang="en-US" sz="1200" b="1" baseline="0" dirty="0" smtClean="0"/>
                        <a:t> Test 18 (</a:t>
                      </a:r>
                      <a:r>
                        <a:rPr lang="en-US" sz="1200" b="1" baseline="0" dirty="0" err="1" smtClean="0"/>
                        <a:t>Np_cond</a:t>
                      </a:r>
                      <a:r>
                        <a:rPr lang="en-US" sz="1200" b="1" baseline="0" dirty="0" smtClean="0"/>
                        <a:t>=</a:t>
                      </a:r>
                      <a:r>
                        <a:rPr lang="en-US" sz="1200" b="1" baseline="0" dirty="0" smtClean="0">
                          <a:solidFill>
                            <a:srgbClr val="A13034"/>
                          </a:solidFill>
                        </a:rPr>
                        <a:t>20</a:t>
                      </a:r>
                      <a:r>
                        <a:rPr lang="en-US" sz="1200" b="1" baseline="0" dirty="0" smtClean="0"/>
                        <a:t>, </a:t>
                      </a:r>
                      <a:r>
                        <a:rPr lang="en-US" sz="1200" b="1" baseline="0" dirty="0" err="1" smtClean="0"/>
                        <a:t>V_brine</a:t>
                      </a:r>
                      <a:r>
                        <a:rPr lang="en-US" sz="1200" b="1" baseline="0" dirty="0" smtClean="0"/>
                        <a:t>=</a:t>
                      </a:r>
                      <a:r>
                        <a:rPr lang="en-US" sz="1200" b="1" baseline="0" dirty="0" smtClean="0">
                          <a:solidFill>
                            <a:srgbClr val="A13034"/>
                          </a:solidFill>
                        </a:rPr>
                        <a:t>1.6</a:t>
                      </a:r>
                      <a:r>
                        <a:rPr lang="en-US" sz="1200" b="1" baseline="0" dirty="0" smtClean="0"/>
                        <a:t> m</a:t>
                      </a:r>
                      <a:r>
                        <a:rPr lang="en-US" sz="1200" b="1" baseline="30000" dirty="0" smtClean="0"/>
                        <a:t>3</a:t>
                      </a:r>
                      <a:r>
                        <a:rPr lang="en-US" sz="1200" b="1" baseline="0" dirty="0" smtClean="0"/>
                        <a:t>/h) </a:t>
                      </a:r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and Test 18 (</a:t>
                      </a:r>
                      <a:r>
                        <a:rPr lang="en-US" sz="1200" b="1" baseline="0" dirty="0" err="1" smtClean="0"/>
                        <a:t>Np_cond</a:t>
                      </a:r>
                      <a:r>
                        <a:rPr lang="en-US" sz="1200" b="1" baseline="0" dirty="0" smtClean="0"/>
                        <a:t>=</a:t>
                      </a:r>
                      <a:r>
                        <a:rPr lang="en-US" sz="1200" b="1" baseline="0" dirty="0" smtClean="0">
                          <a:solidFill>
                            <a:srgbClr val="A13034"/>
                          </a:solidFill>
                        </a:rPr>
                        <a:t>16</a:t>
                      </a:r>
                      <a:r>
                        <a:rPr lang="en-US" sz="1200" b="1" baseline="0" dirty="0" smtClean="0"/>
                        <a:t>, </a:t>
                      </a:r>
                      <a:r>
                        <a:rPr lang="en-US" sz="1200" b="1" baseline="0" dirty="0" err="1" smtClean="0"/>
                        <a:t>V_brine</a:t>
                      </a:r>
                      <a:r>
                        <a:rPr lang="en-US" sz="1200" b="1" baseline="0" dirty="0" smtClean="0"/>
                        <a:t>=</a:t>
                      </a:r>
                      <a:r>
                        <a:rPr lang="en-US" sz="1200" b="1" baseline="0" dirty="0" smtClean="0">
                          <a:solidFill>
                            <a:srgbClr val="A13034"/>
                          </a:solidFill>
                        </a:rPr>
                        <a:t>2.5</a:t>
                      </a:r>
                      <a:r>
                        <a:rPr lang="en-US" sz="1200" b="1" baseline="0" dirty="0" smtClean="0"/>
                        <a:t> m</a:t>
                      </a:r>
                      <a:r>
                        <a:rPr lang="en-US" sz="1200" b="1" baseline="30000" dirty="0" smtClean="0"/>
                        <a:t>3</a:t>
                      </a:r>
                      <a:r>
                        <a:rPr lang="en-US" sz="1200" b="1" baseline="0" dirty="0" smtClean="0"/>
                        <a:t>/h)</a:t>
                      </a:r>
                      <a:endParaRPr lang="en-US" sz="12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16551"/>
                  </a:ext>
                </a:extLst>
              </a:tr>
              <a:tr h="246852">
                <a:tc gridSpan="6"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Condenser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892580"/>
                  </a:ext>
                </a:extLst>
              </a:tr>
              <a:tr h="246852"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Test 18 (Np=20,</a:t>
                      </a:r>
                      <a:r>
                        <a:rPr lang="en-US" sz="1300" b="1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1" kern="1200" baseline="0" dirty="0" err="1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Vb</a:t>
                      </a:r>
                      <a:r>
                        <a:rPr lang="en-US" sz="1300" b="1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=1.6 m3/h)</a:t>
                      </a:r>
                      <a:endParaRPr lang="en-US" sz="13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Test 18 (Np=16,</a:t>
                      </a:r>
                      <a:r>
                        <a:rPr lang="en-US" sz="1300" b="1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1" kern="1200" baseline="0" dirty="0" err="1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Vb</a:t>
                      </a:r>
                      <a:r>
                        <a:rPr lang="en-US" sz="1300" b="1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= 2.5 m3/h)</a:t>
                      </a:r>
                      <a:r>
                        <a:rPr lang="en-US" sz="13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3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kern="1200" dirty="0" err="1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Diff</a:t>
                      </a:r>
                      <a:r>
                        <a:rPr lang="es-ES" sz="13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3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Dev%</a:t>
                      </a:r>
                      <a:endParaRPr lang="en-US" sz="13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916856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Qcond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kW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rgbClr val="A13034"/>
                          </a:solidFill>
                        </a:rPr>
                        <a:t>0.1</a:t>
                      </a:r>
                      <a:endParaRPr lang="en-US" sz="1300" b="1" dirty="0">
                        <a:solidFill>
                          <a:srgbClr val="A13034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64074316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Tcond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rgbClr val="A13034"/>
                          </a:solidFill>
                        </a:rPr>
                        <a:t>-1</a:t>
                      </a:r>
                      <a:endParaRPr lang="en-US" sz="1300" b="1" dirty="0">
                        <a:solidFill>
                          <a:srgbClr val="A13034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5416004"/>
                  </a:ext>
                </a:extLst>
              </a:tr>
              <a:tr h="173286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h_Ref_out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kJ/kg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339.1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328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-11</a:t>
                      </a:r>
                      <a:endParaRPr lang="en-US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47336438"/>
                  </a:ext>
                </a:extLst>
              </a:tr>
              <a:tr h="173286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T_EG_out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-2</a:t>
                      </a:r>
                      <a:endParaRPr lang="en-US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60137044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m_EG_total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kg/s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0.74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rgbClr val="A13034"/>
                          </a:solidFill>
                        </a:rPr>
                        <a:t>0.27</a:t>
                      </a:r>
                      <a:endParaRPr lang="en-US" sz="1300" b="1" dirty="0">
                        <a:solidFill>
                          <a:srgbClr val="A1303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10477203"/>
                  </a:ext>
                </a:extLst>
              </a:tr>
              <a:tr h="246852">
                <a:tc gridSpan="6">
                  <a:txBody>
                    <a:bodyPr/>
                    <a:lstStyle/>
                    <a:p>
                      <a:pPr algn="ctr"/>
                      <a:r>
                        <a:rPr lang="en-US" sz="1300" b="1" kern="1200" noProof="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Evaporator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82795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r>
                        <a:rPr lang="en-US" sz="1300" dirty="0" err="1" smtClean="0"/>
                        <a:t>Qevap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kW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3.6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83679865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r>
                        <a:rPr lang="en-US" sz="1300" dirty="0" err="1" smtClean="0"/>
                        <a:t>Tevap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-11.5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-12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-0.5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34035503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T_air_out</a:t>
                      </a:r>
                      <a:endParaRPr lang="en-US" sz="13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-0.5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-0.3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s-ES" sz="1300" dirty="0" err="1" smtClean="0"/>
                        <a:t>COP_Aux</a:t>
                      </a:r>
                      <a:endParaRPr lang="en-US" sz="13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2.1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2.22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213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901079" cy="3531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41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8" name="Rectángulo 6"/>
          <p:cNvSpPr/>
          <p:nvPr/>
        </p:nvSpPr>
        <p:spPr>
          <a:xfrm>
            <a:off x="120000" y="150584"/>
            <a:ext cx="6036579" cy="43088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b="1" spc="100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200" b="1" spc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est 19B (Evap_Exp_V2, SH8, 1600RPM)</a:t>
            </a:r>
          </a:p>
        </p:txBody>
      </p:sp>
      <p:graphicFrame>
        <p:nvGraphicFramePr>
          <p:cNvPr id="7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349929"/>
              </p:ext>
            </p:extLst>
          </p:nvPr>
        </p:nvGraphicFramePr>
        <p:xfrm>
          <a:off x="168125" y="716810"/>
          <a:ext cx="8635410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1294">
                  <a:extLst>
                    <a:ext uri="{9D8B030D-6E8A-4147-A177-3AD203B41FA5}">
                      <a16:colId xmlns:a16="http://schemas.microsoft.com/office/drawing/2014/main" val="4228069755"/>
                    </a:ext>
                  </a:extLst>
                </a:gridCol>
                <a:gridCol w="642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6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75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5664">
                  <a:extLst>
                    <a:ext uri="{9D8B030D-6E8A-4147-A177-3AD203B41FA5}">
                      <a16:colId xmlns:a16="http://schemas.microsoft.com/office/drawing/2014/main" val="4311652"/>
                    </a:ext>
                  </a:extLst>
                </a:gridCol>
                <a:gridCol w="862692">
                  <a:extLst>
                    <a:ext uri="{9D8B030D-6E8A-4147-A177-3AD203B41FA5}">
                      <a16:colId xmlns:a16="http://schemas.microsoft.com/office/drawing/2014/main" val="286750844"/>
                    </a:ext>
                  </a:extLst>
                </a:gridCol>
              </a:tblGrid>
              <a:tr h="247719">
                <a:tc gridSpan="6"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Comparison between</a:t>
                      </a:r>
                      <a:r>
                        <a:rPr lang="en-US" sz="1200" b="1" baseline="0" dirty="0" smtClean="0"/>
                        <a:t> Test 19B (</a:t>
                      </a:r>
                      <a:r>
                        <a:rPr lang="en-US" sz="1200" b="1" baseline="0" dirty="0" err="1" smtClean="0"/>
                        <a:t>Np_cond</a:t>
                      </a:r>
                      <a:r>
                        <a:rPr lang="en-US" sz="1200" b="1" baseline="0" dirty="0" smtClean="0"/>
                        <a:t>=</a:t>
                      </a:r>
                      <a:r>
                        <a:rPr lang="en-US" sz="1200" b="1" baseline="0" dirty="0" smtClean="0">
                          <a:solidFill>
                            <a:srgbClr val="A13034"/>
                          </a:solidFill>
                        </a:rPr>
                        <a:t>20</a:t>
                      </a:r>
                      <a:r>
                        <a:rPr lang="en-US" sz="1200" b="1" baseline="0" dirty="0" smtClean="0"/>
                        <a:t>, </a:t>
                      </a:r>
                      <a:r>
                        <a:rPr lang="en-US" sz="1200" b="1" baseline="0" dirty="0" err="1" smtClean="0"/>
                        <a:t>V_brine</a:t>
                      </a:r>
                      <a:r>
                        <a:rPr lang="en-US" sz="1200" b="1" baseline="0" dirty="0" smtClean="0"/>
                        <a:t>=</a:t>
                      </a:r>
                      <a:r>
                        <a:rPr lang="en-US" sz="1200" b="1" baseline="0" dirty="0" smtClean="0">
                          <a:solidFill>
                            <a:srgbClr val="A13034"/>
                          </a:solidFill>
                        </a:rPr>
                        <a:t>1.7</a:t>
                      </a:r>
                      <a:r>
                        <a:rPr lang="en-US" sz="1200" b="1" baseline="0" dirty="0" smtClean="0"/>
                        <a:t> m</a:t>
                      </a:r>
                      <a:r>
                        <a:rPr lang="en-US" sz="1200" b="1" baseline="30000" dirty="0" smtClean="0"/>
                        <a:t>3</a:t>
                      </a:r>
                      <a:r>
                        <a:rPr lang="en-US" sz="1200" b="1" baseline="0" dirty="0" smtClean="0"/>
                        <a:t>/h) </a:t>
                      </a:r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and Test 19B (</a:t>
                      </a:r>
                      <a:r>
                        <a:rPr lang="en-US" sz="1200" b="1" baseline="0" dirty="0" err="1" smtClean="0"/>
                        <a:t>Np_cond</a:t>
                      </a:r>
                      <a:r>
                        <a:rPr lang="en-US" sz="1200" b="1" baseline="0" dirty="0" smtClean="0"/>
                        <a:t>=</a:t>
                      </a:r>
                      <a:r>
                        <a:rPr lang="en-US" sz="1200" b="1" baseline="0" dirty="0" smtClean="0">
                          <a:solidFill>
                            <a:srgbClr val="A13034"/>
                          </a:solidFill>
                        </a:rPr>
                        <a:t>16</a:t>
                      </a:r>
                      <a:r>
                        <a:rPr lang="en-US" sz="1200" b="1" baseline="0" dirty="0" smtClean="0"/>
                        <a:t>, </a:t>
                      </a:r>
                      <a:r>
                        <a:rPr lang="en-US" sz="1200" b="1" baseline="0" dirty="0" err="1" smtClean="0"/>
                        <a:t>V_brine</a:t>
                      </a:r>
                      <a:r>
                        <a:rPr lang="en-US" sz="1200" b="1" baseline="0" dirty="0" smtClean="0"/>
                        <a:t>=</a:t>
                      </a:r>
                      <a:r>
                        <a:rPr lang="en-US" sz="1200" b="1" baseline="0" dirty="0" smtClean="0">
                          <a:solidFill>
                            <a:srgbClr val="A13034"/>
                          </a:solidFill>
                        </a:rPr>
                        <a:t>2.5</a:t>
                      </a:r>
                      <a:r>
                        <a:rPr lang="en-US" sz="1200" b="1" baseline="0" dirty="0" smtClean="0"/>
                        <a:t> m</a:t>
                      </a:r>
                      <a:r>
                        <a:rPr lang="en-US" sz="1200" b="1" baseline="30000" dirty="0" smtClean="0"/>
                        <a:t>3</a:t>
                      </a:r>
                      <a:r>
                        <a:rPr lang="en-US" sz="1200" b="1" baseline="0" dirty="0" smtClean="0"/>
                        <a:t>/h)</a:t>
                      </a:r>
                      <a:endParaRPr lang="en-US" sz="12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16551"/>
                  </a:ext>
                </a:extLst>
              </a:tr>
              <a:tr h="246852">
                <a:tc gridSpan="6"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Condenser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892580"/>
                  </a:ext>
                </a:extLst>
              </a:tr>
              <a:tr h="246852"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Test 19B (Np=20,</a:t>
                      </a:r>
                      <a:r>
                        <a:rPr lang="en-US" sz="1300" b="1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1" kern="1200" baseline="0" dirty="0" err="1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Vb</a:t>
                      </a:r>
                      <a:r>
                        <a:rPr lang="en-US" sz="1300" b="1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=1.7 m3/h)</a:t>
                      </a:r>
                      <a:endParaRPr lang="en-US" sz="13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Test 19B (Np=16,</a:t>
                      </a:r>
                      <a:r>
                        <a:rPr lang="en-US" sz="1300" b="1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1" kern="1200" baseline="0" dirty="0" err="1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Vb</a:t>
                      </a:r>
                      <a:r>
                        <a:rPr lang="en-US" sz="1300" b="1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= 2.5 m3/h)</a:t>
                      </a:r>
                      <a:r>
                        <a:rPr lang="en-US" sz="13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3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kern="1200" dirty="0" err="1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Diff</a:t>
                      </a:r>
                      <a:r>
                        <a:rPr lang="es-ES" sz="13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3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Dev%</a:t>
                      </a:r>
                      <a:endParaRPr lang="en-US" sz="13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916856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Qcond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kW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8.6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8.7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rgbClr val="A13034"/>
                          </a:solidFill>
                        </a:rPr>
                        <a:t>0.1</a:t>
                      </a:r>
                      <a:endParaRPr lang="en-US" sz="1300" b="1" dirty="0">
                        <a:solidFill>
                          <a:srgbClr val="A13034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1.16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64074316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Tcond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37.5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36.7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rgbClr val="A13034"/>
                          </a:solidFill>
                        </a:rPr>
                        <a:t>-0.8</a:t>
                      </a:r>
                      <a:endParaRPr lang="en-US" sz="1300" b="1" dirty="0">
                        <a:solidFill>
                          <a:srgbClr val="A13034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5416004"/>
                  </a:ext>
                </a:extLst>
              </a:tr>
              <a:tr h="173286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h_Ref_out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kJ/kg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337.1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327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-10.1</a:t>
                      </a:r>
                      <a:endParaRPr lang="en-US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47336438"/>
                  </a:ext>
                </a:extLst>
              </a:tr>
              <a:tr h="173286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T_EG_out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33.5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-1.5</a:t>
                      </a:r>
                      <a:endParaRPr lang="en-US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60137044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m_EG_total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kg/s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0.74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rgbClr val="A13034"/>
                          </a:solidFill>
                        </a:rPr>
                        <a:t>0.23</a:t>
                      </a:r>
                      <a:endParaRPr lang="en-US" sz="1300" b="1" dirty="0">
                        <a:solidFill>
                          <a:srgbClr val="A1303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10477203"/>
                  </a:ext>
                </a:extLst>
              </a:tr>
              <a:tr h="246852">
                <a:tc gridSpan="6">
                  <a:txBody>
                    <a:bodyPr/>
                    <a:lstStyle/>
                    <a:p>
                      <a:pPr algn="ctr"/>
                      <a:r>
                        <a:rPr lang="en-US" sz="1300" b="1" kern="1200" noProof="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Evaporator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82795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r>
                        <a:rPr lang="en-US" sz="1300" dirty="0" err="1" smtClean="0"/>
                        <a:t>Qevap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kW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6.4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3.23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83679865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r>
                        <a:rPr lang="en-US" sz="1300" dirty="0" err="1" smtClean="0"/>
                        <a:t>Tevap</a:t>
                      </a:r>
                      <a:endParaRPr 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-8.9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-9.3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-0.4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34035503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/>
                        <a:t>T_air_out</a:t>
                      </a:r>
                      <a:endParaRPr lang="en-US" sz="13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3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1.15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-0.25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s-ES" sz="1300" dirty="0" err="1" smtClean="0"/>
                        <a:t>COP_Aux</a:t>
                      </a:r>
                      <a:endParaRPr lang="en-US" sz="13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2.54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5.83</a:t>
                      </a:r>
                      <a:endParaRPr lang="en-US" sz="13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737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901079" cy="3531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42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8" name="Rectángulo 6"/>
          <p:cNvSpPr/>
          <p:nvPr/>
        </p:nvSpPr>
        <p:spPr>
          <a:xfrm>
            <a:off x="120000" y="150584"/>
            <a:ext cx="6036579" cy="43088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2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ummary</a:t>
            </a:r>
            <a:endParaRPr lang="en-US" sz="22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174282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Decreasing the condenser plates to </a:t>
            </a:r>
            <a:r>
              <a:rPr lang="en-US" b="1" dirty="0" smtClean="0">
                <a:solidFill>
                  <a:srgbClr val="A13034"/>
                </a:solidFill>
              </a:rPr>
              <a:t>16</a:t>
            </a:r>
            <a:r>
              <a:rPr lang="en-US" dirty="0" smtClean="0"/>
              <a:t> plates, combined with increasing the flow rate of the brine to </a:t>
            </a:r>
            <a:r>
              <a:rPr lang="en-US" b="1" dirty="0" smtClean="0">
                <a:solidFill>
                  <a:srgbClr val="A13034"/>
                </a:solidFill>
              </a:rPr>
              <a:t>2.5 </a:t>
            </a:r>
            <a:r>
              <a:rPr lang="en-US" dirty="0" smtClean="0"/>
              <a:t>m</a:t>
            </a:r>
            <a:r>
              <a:rPr lang="en-US" baseline="30000" dirty="0" smtClean="0"/>
              <a:t>3</a:t>
            </a:r>
            <a:r>
              <a:rPr lang="en-US" dirty="0" smtClean="0"/>
              <a:t>/h result to the following, compared to the original tests: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To an increase in </a:t>
            </a:r>
            <a:r>
              <a:rPr lang="en-US" dirty="0" err="1" smtClean="0"/>
              <a:t>Qcond</a:t>
            </a:r>
            <a:r>
              <a:rPr lang="en-US" dirty="0" smtClean="0"/>
              <a:t> up to </a:t>
            </a:r>
            <a:r>
              <a:rPr lang="en-US" b="1" dirty="0" smtClean="0">
                <a:solidFill>
                  <a:srgbClr val="A13034"/>
                </a:solidFill>
              </a:rPr>
              <a:t>1.3 %</a:t>
            </a:r>
            <a:r>
              <a:rPr lang="en-US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To a decrease in </a:t>
            </a:r>
            <a:r>
              <a:rPr lang="en-US" dirty="0" err="1" smtClean="0"/>
              <a:t>Tcond</a:t>
            </a:r>
            <a:r>
              <a:rPr lang="en-US" dirty="0" smtClean="0"/>
              <a:t> up to </a:t>
            </a:r>
            <a:r>
              <a:rPr lang="en-US" b="1" dirty="0" smtClean="0">
                <a:solidFill>
                  <a:srgbClr val="A13034"/>
                </a:solidFill>
              </a:rPr>
              <a:t>1 </a:t>
            </a:r>
            <a:r>
              <a:rPr lang="en-US" b="1" baseline="30000" dirty="0" err="1" smtClean="0">
                <a:solidFill>
                  <a:srgbClr val="A13034"/>
                </a:solidFill>
              </a:rPr>
              <a:t>o</a:t>
            </a:r>
            <a:r>
              <a:rPr lang="en-US" b="1" dirty="0" err="1" smtClean="0">
                <a:solidFill>
                  <a:srgbClr val="A13034"/>
                </a:solidFill>
              </a:rPr>
              <a:t>C</a:t>
            </a:r>
            <a:r>
              <a:rPr lang="en-US" dirty="0" err="1" smtClean="0"/>
              <a:t>.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To an increase in </a:t>
            </a:r>
            <a:r>
              <a:rPr lang="en-US" dirty="0" err="1" smtClean="0"/>
              <a:t>Qevap</a:t>
            </a:r>
            <a:r>
              <a:rPr lang="en-US" dirty="0" smtClean="0"/>
              <a:t> up to </a:t>
            </a:r>
            <a:r>
              <a:rPr lang="en-US" b="1" dirty="0" smtClean="0">
                <a:solidFill>
                  <a:srgbClr val="A13034"/>
                </a:solidFill>
              </a:rPr>
              <a:t>5.3%</a:t>
            </a:r>
            <a:r>
              <a:rPr lang="en-US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To a decrease in </a:t>
            </a:r>
            <a:r>
              <a:rPr lang="en-US" dirty="0" err="1" smtClean="0"/>
              <a:t>Tevap</a:t>
            </a:r>
            <a:r>
              <a:rPr lang="en-US" dirty="0" smtClean="0"/>
              <a:t> up to </a:t>
            </a:r>
            <a:r>
              <a:rPr lang="en-US" b="1" dirty="0" smtClean="0">
                <a:solidFill>
                  <a:srgbClr val="A13034"/>
                </a:solidFill>
              </a:rPr>
              <a:t>0.5 </a:t>
            </a:r>
            <a:r>
              <a:rPr lang="en-US" b="1" baseline="30000" dirty="0" err="1" smtClean="0">
                <a:solidFill>
                  <a:srgbClr val="A13034"/>
                </a:solidFill>
              </a:rPr>
              <a:t>o</a:t>
            </a:r>
            <a:r>
              <a:rPr lang="en-US" b="1" dirty="0" err="1" smtClean="0">
                <a:solidFill>
                  <a:srgbClr val="A13034"/>
                </a:solidFill>
              </a:rPr>
              <a:t>C</a:t>
            </a:r>
            <a:r>
              <a:rPr lang="en-US" dirty="0" err="1" smtClean="0"/>
              <a:t>.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To an increase in </a:t>
            </a:r>
            <a:r>
              <a:rPr lang="en-US" dirty="0" err="1" smtClean="0"/>
              <a:t>Cop_aux</a:t>
            </a:r>
            <a:r>
              <a:rPr lang="en-US" dirty="0" smtClean="0"/>
              <a:t> up to </a:t>
            </a:r>
            <a:r>
              <a:rPr lang="en-US" b="1" dirty="0" smtClean="0">
                <a:solidFill>
                  <a:srgbClr val="A13034"/>
                </a:solidFill>
              </a:rPr>
              <a:t>5.8%</a:t>
            </a:r>
            <a:r>
              <a:rPr lang="en-US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We will implement further parametric studies, regarding the plates number and brine’s flow rate, in order to optimize the system performance.</a:t>
            </a:r>
          </a:p>
        </p:txBody>
      </p:sp>
    </p:spTree>
    <p:extLst>
      <p:ext uri="{BB962C8B-B14F-4D97-AF65-F5344CB8AC3E}">
        <p14:creationId xmlns:p14="http://schemas.microsoft.com/office/powerpoint/2010/main" val="402437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901079" cy="3531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43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8" name="Rectángulo 6"/>
          <p:cNvSpPr/>
          <p:nvPr/>
        </p:nvSpPr>
        <p:spPr>
          <a:xfrm>
            <a:off x="120000" y="114392"/>
            <a:ext cx="7251331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500" b="1" spc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urther 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Suggestions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8124" y="682254"/>
            <a:ext cx="8975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Using water as secondary fluid in the condensers instead </a:t>
            </a:r>
            <a:r>
              <a:rPr lang="en-US" dirty="0"/>
              <a:t>of Ethylene Glycol.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New configurations for the evaporator (more </a:t>
            </a:r>
            <a:r>
              <a:rPr lang="en-US" dirty="0" smtClean="0"/>
              <a:t>tubes in rows</a:t>
            </a:r>
            <a:r>
              <a:rPr lang="en-US" dirty="0" smtClean="0"/>
              <a:t>, staggered arrangement, etc.)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622" y="1882583"/>
            <a:ext cx="7396482" cy="451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1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37381" y="-146229"/>
            <a:ext cx="6559015" cy="5912737"/>
            <a:chOff x="1387393" y="638922"/>
            <a:chExt cx="6559015" cy="5912737"/>
          </a:xfrm>
        </p:grpSpPr>
        <p:grpSp>
          <p:nvGrpSpPr>
            <p:cNvPr id="15" name="Group 14"/>
            <p:cNvGrpSpPr/>
            <p:nvPr/>
          </p:nvGrpSpPr>
          <p:grpSpPr>
            <a:xfrm>
              <a:off x="1387393" y="638922"/>
              <a:ext cx="6559015" cy="5912737"/>
              <a:chOff x="1640887" y="756623"/>
              <a:chExt cx="6559015" cy="5912737"/>
            </a:xfrm>
          </p:grpSpPr>
          <p:pic>
            <p:nvPicPr>
              <p:cNvPr id="17" name="Imagen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3000"/>
                        </a14:imgEffect>
                        <a14:imgEffect>
                          <a14:brightnessContrast bright="-5000" contras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302"/>
              <a:stretch/>
            </p:blipFill>
            <p:spPr>
              <a:xfrm>
                <a:off x="1640887" y="756623"/>
                <a:ext cx="6559015" cy="5912737"/>
              </a:xfrm>
              <a:prstGeom prst="rect">
                <a:avLst/>
              </a:prstGeom>
            </p:spPr>
          </p:pic>
          <p:sp>
            <p:nvSpPr>
              <p:cNvPr id="18" name="Oval 17"/>
              <p:cNvSpPr/>
              <p:nvPr/>
            </p:nvSpPr>
            <p:spPr>
              <a:xfrm>
                <a:off x="6942748" y="2416240"/>
                <a:ext cx="819329" cy="819329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692" y="958263"/>
              <a:ext cx="1300643" cy="1340276"/>
            </a:xfrm>
            <a:prstGeom prst="ellipse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441175" y="1495650"/>
            <a:ext cx="3522139" cy="1592530"/>
            <a:chOff x="441175" y="1495650"/>
            <a:chExt cx="3522139" cy="1592530"/>
          </a:xfrm>
        </p:grpSpPr>
        <p:sp>
          <p:nvSpPr>
            <p:cNvPr id="3" name="CuadroTexto 2"/>
            <p:cNvSpPr txBox="1"/>
            <p:nvPr/>
          </p:nvSpPr>
          <p:spPr>
            <a:xfrm>
              <a:off x="1268753" y="2380294"/>
              <a:ext cx="2694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cs typeface="Arial" panose="020B0604020202020204" pitchFamily="34" charset="0"/>
                </a:rPr>
                <a:t>I</a:t>
              </a:r>
              <a:r>
                <a:rPr lang="en-US" sz="3000" dirty="0">
                  <a:solidFill>
                    <a:schemeClr val="bg1"/>
                  </a:solidFill>
                </a:rPr>
                <a:t>nquiries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1175" y="1495650"/>
              <a:ext cx="830677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0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</a:t>
              </a:r>
              <a:endParaRPr lang="en-US" sz="90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63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45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0" y="540377"/>
            <a:ext cx="914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T</a:t>
            </a:r>
            <a:r>
              <a:rPr lang="en-US" sz="2000" dirty="0" smtClean="0"/>
              <a:t>o obtain an accurate evaluation of the system, we need some further information.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u="sng" dirty="0" smtClean="0">
                <a:solidFill>
                  <a:srgbClr val="A13034"/>
                </a:solidFill>
              </a:rPr>
              <a:t>Our main inquires are listed below: </a:t>
            </a:r>
            <a:endParaRPr lang="en-US" sz="2000" b="1" u="sng" dirty="0" smtClean="0">
              <a:solidFill>
                <a:srgbClr val="A1303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We need to check again the test data in Test 22 and 23.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More information about the system components, to estimate correctly the total refrigerant charge.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2657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uadroTexto 32"/>
          <p:cNvSpPr txBox="1"/>
          <p:nvPr/>
        </p:nvSpPr>
        <p:spPr>
          <a:xfrm>
            <a:off x="648871" y="2110974"/>
            <a:ext cx="784625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5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sz="4000" dirty="0" smtClean="0">
                <a:solidFill>
                  <a:prstClr val="white"/>
                </a:solidFill>
              </a:rPr>
              <a:t>hanks for </a:t>
            </a:r>
            <a:r>
              <a:rPr lang="en-US" sz="55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n-US" sz="4000" dirty="0" smtClean="0">
                <a:solidFill>
                  <a:prstClr val="white"/>
                </a:solidFill>
              </a:rPr>
              <a:t>our </a:t>
            </a:r>
            <a:r>
              <a:rPr lang="en-US" sz="55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4000" dirty="0" smtClean="0">
                <a:solidFill>
                  <a:prstClr val="white"/>
                </a:solidFill>
              </a:rPr>
              <a:t>ttention</a:t>
            </a:r>
            <a:endParaRPr lang="en-US" sz="4000" dirty="0">
              <a:solidFill>
                <a:prstClr val="white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5"/>
          <a:stretch/>
        </p:blipFill>
        <p:spPr>
          <a:xfrm>
            <a:off x="993058" y="4613462"/>
            <a:ext cx="5256150" cy="8125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63"/>
          <a:stretch/>
        </p:blipFill>
        <p:spPr>
          <a:xfrm>
            <a:off x="921433" y="3632219"/>
            <a:ext cx="5247249" cy="17416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rupo 6"/>
          <p:cNvGrpSpPr/>
          <p:nvPr/>
        </p:nvGrpSpPr>
        <p:grpSpPr>
          <a:xfrm>
            <a:off x="-389523" y="5693229"/>
            <a:ext cx="4526093" cy="930321"/>
            <a:chOff x="-389523" y="5693229"/>
            <a:chExt cx="4526093" cy="930321"/>
          </a:xfrm>
        </p:grpSpPr>
        <p:pic>
          <p:nvPicPr>
            <p:cNvPr id="10" name="Imagen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t="6822" r="53453" b="9135"/>
            <a:stretch/>
          </p:blipFill>
          <p:spPr>
            <a:xfrm>
              <a:off x="399649" y="5753735"/>
              <a:ext cx="915328" cy="77616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4" t="10919" r="64659" b="9795"/>
            <a:stretch/>
          </p:blipFill>
          <p:spPr>
            <a:xfrm>
              <a:off x="2534269" y="5745416"/>
              <a:ext cx="865394" cy="837233"/>
            </a:xfrm>
            <a:prstGeom prst="rect">
              <a:avLst/>
            </a:prstGeom>
          </p:spPr>
        </p:pic>
        <p:sp>
          <p:nvSpPr>
            <p:cNvPr id="4" name="Pentagon 3"/>
            <p:cNvSpPr/>
            <p:nvPr/>
          </p:nvSpPr>
          <p:spPr>
            <a:xfrm>
              <a:off x="-389523" y="5693229"/>
              <a:ext cx="4526093" cy="930321"/>
            </a:xfrm>
            <a:prstGeom prst="homePlat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024" y="5745416"/>
              <a:ext cx="576998" cy="8503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962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5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0" y="788276"/>
            <a:ext cx="9144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u="sng" dirty="0"/>
              <a:t>Design point/working </a:t>
            </a:r>
            <a:r>
              <a:rPr lang="en-US" sz="2000" u="sng" dirty="0" smtClean="0"/>
              <a:t>conditions: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Evaporation temperature: </a:t>
            </a:r>
            <a:r>
              <a:rPr lang="en-US" sz="2000" b="1" dirty="0">
                <a:solidFill>
                  <a:srgbClr val="A13034"/>
                </a:solidFill>
              </a:rPr>
              <a:t>– 6 °C </a:t>
            </a:r>
            <a:endParaRPr lang="en-US" sz="2000" b="1" dirty="0" smtClean="0">
              <a:solidFill>
                <a:srgbClr val="A1303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Cooling </a:t>
            </a:r>
            <a:r>
              <a:rPr lang="en-US" sz="2000" dirty="0"/>
              <a:t>capacity per compressor/circuit: </a:t>
            </a:r>
            <a:r>
              <a:rPr lang="en-US" sz="2000" b="1" dirty="0">
                <a:solidFill>
                  <a:srgbClr val="A13034"/>
                </a:solidFill>
              </a:rPr>
              <a:t>2.5 kW </a:t>
            </a:r>
            <a:endParaRPr lang="en-US" sz="2000" b="1" dirty="0" smtClean="0">
              <a:solidFill>
                <a:srgbClr val="A1303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Condensing temperature: </a:t>
            </a:r>
            <a:r>
              <a:rPr lang="ar-SA" sz="2000" b="1" dirty="0" smtClean="0">
                <a:solidFill>
                  <a:srgbClr val="A13034"/>
                </a:solidFill>
              </a:rPr>
              <a:t>55</a:t>
            </a:r>
            <a:r>
              <a:rPr lang="en-US" sz="2000" b="1" dirty="0" smtClean="0">
                <a:solidFill>
                  <a:srgbClr val="A13034"/>
                </a:solidFill>
              </a:rPr>
              <a:t> </a:t>
            </a:r>
            <a:r>
              <a:rPr lang="en-US" sz="2000" b="1" dirty="0">
                <a:solidFill>
                  <a:srgbClr val="A13034"/>
                </a:solidFill>
              </a:rPr>
              <a:t>°C </a:t>
            </a:r>
            <a:endParaRPr lang="en-US" sz="2000" b="1" dirty="0" smtClean="0">
              <a:solidFill>
                <a:srgbClr val="A1303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Subcooling</a:t>
            </a:r>
            <a:r>
              <a:rPr lang="en-US" sz="2000" dirty="0"/>
              <a:t>: </a:t>
            </a:r>
            <a:r>
              <a:rPr lang="en-US" sz="2000" b="1" dirty="0">
                <a:solidFill>
                  <a:srgbClr val="A13034"/>
                </a:solidFill>
              </a:rPr>
              <a:t>1 K </a:t>
            </a:r>
            <a:endParaRPr lang="en-US" sz="2000" b="1" dirty="0" smtClean="0">
              <a:solidFill>
                <a:srgbClr val="A1303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Superheat</a:t>
            </a:r>
            <a:r>
              <a:rPr lang="en-US" sz="2000" dirty="0"/>
              <a:t>: </a:t>
            </a:r>
            <a:r>
              <a:rPr lang="en-US" sz="2000" b="1" dirty="0">
                <a:solidFill>
                  <a:srgbClr val="A13034"/>
                </a:solidFill>
              </a:rPr>
              <a:t>7 K to 10 K </a:t>
            </a:r>
            <a:endParaRPr lang="en-US" sz="2000" b="1" dirty="0" smtClean="0">
              <a:solidFill>
                <a:srgbClr val="A1303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Number </a:t>
            </a:r>
            <a:r>
              <a:rPr lang="en-US" sz="2000" dirty="0"/>
              <a:t>of circuits: </a:t>
            </a:r>
            <a:r>
              <a:rPr lang="en-US" sz="2000" b="1" dirty="0">
                <a:solidFill>
                  <a:srgbClr val="A13034"/>
                </a:solidFill>
              </a:rPr>
              <a:t>3</a:t>
            </a:r>
            <a:r>
              <a:rPr lang="en-US" sz="2000" dirty="0"/>
              <a:t> </a:t>
            </a:r>
            <a:endParaRPr lang="en-US" sz="2000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Mass flow </a:t>
            </a:r>
            <a:r>
              <a:rPr lang="en-US" sz="2000" dirty="0"/>
              <a:t>R-290 per circuit: </a:t>
            </a:r>
            <a:r>
              <a:rPr lang="en-US" sz="2000" b="1" dirty="0">
                <a:solidFill>
                  <a:srgbClr val="A13034"/>
                </a:solidFill>
              </a:rPr>
              <a:t>9.20 g/s </a:t>
            </a:r>
            <a:endParaRPr lang="en-US" sz="2000" b="1" dirty="0" smtClean="0">
              <a:solidFill>
                <a:srgbClr val="A1303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/>
              <a:t>Tair,out</a:t>
            </a:r>
            <a:r>
              <a:rPr lang="en-US" sz="2000" dirty="0"/>
              <a:t>: </a:t>
            </a:r>
            <a:r>
              <a:rPr lang="en-US" sz="2000" b="1" dirty="0">
                <a:solidFill>
                  <a:srgbClr val="A13034"/>
                </a:solidFill>
              </a:rPr>
              <a:t>– 2 °C </a:t>
            </a:r>
            <a:endParaRPr lang="en-US" sz="2000" b="1" dirty="0" smtClean="0">
              <a:solidFill>
                <a:srgbClr val="A1303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/>
              <a:t>Tair,in</a:t>
            </a:r>
            <a:r>
              <a:rPr lang="en-US" sz="2000" dirty="0"/>
              <a:t>: </a:t>
            </a:r>
            <a:r>
              <a:rPr lang="en-US" sz="2000" b="1" dirty="0">
                <a:solidFill>
                  <a:srgbClr val="A13034"/>
                </a:solidFill>
              </a:rPr>
              <a:t>6 °</a:t>
            </a:r>
            <a:r>
              <a:rPr lang="en-US" sz="2000" b="1" dirty="0" smtClean="0">
                <a:solidFill>
                  <a:srgbClr val="A13034"/>
                </a:solidFill>
              </a:rPr>
              <a:t>C with 50</a:t>
            </a:r>
            <a:r>
              <a:rPr lang="en-US" sz="2000" b="1" dirty="0">
                <a:solidFill>
                  <a:srgbClr val="A13034"/>
                </a:solidFill>
              </a:rPr>
              <a:t>% </a:t>
            </a:r>
            <a:r>
              <a:rPr lang="en-US" sz="2000" b="1" dirty="0" smtClean="0">
                <a:solidFill>
                  <a:srgbClr val="A13034"/>
                </a:solidFill>
              </a:rPr>
              <a:t>RH</a:t>
            </a:r>
            <a:endParaRPr lang="en-US" sz="2000" b="1" dirty="0">
              <a:solidFill>
                <a:srgbClr val="A130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52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37381" y="-146229"/>
            <a:ext cx="6559015" cy="5912737"/>
            <a:chOff x="1387393" y="638922"/>
            <a:chExt cx="6559015" cy="5912737"/>
          </a:xfrm>
        </p:grpSpPr>
        <p:grpSp>
          <p:nvGrpSpPr>
            <p:cNvPr id="15" name="Group 14"/>
            <p:cNvGrpSpPr/>
            <p:nvPr/>
          </p:nvGrpSpPr>
          <p:grpSpPr>
            <a:xfrm>
              <a:off x="1387393" y="638922"/>
              <a:ext cx="6559015" cy="5912737"/>
              <a:chOff x="1640887" y="756623"/>
              <a:chExt cx="6559015" cy="5912737"/>
            </a:xfrm>
          </p:grpSpPr>
          <p:pic>
            <p:nvPicPr>
              <p:cNvPr id="17" name="Imagen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3000"/>
                        </a14:imgEffect>
                        <a14:imgEffect>
                          <a14:brightnessContrast bright="-5000" contras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302"/>
              <a:stretch/>
            </p:blipFill>
            <p:spPr>
              <a:xfrm>
                <a:off x="1640887" y="756623"/>
                <a:ext cx="6559015" cy="5912737"/>
              </a:xfrm>
              <a:prstGeom prst="rect">
                <a:avLst/>
              </a:prstGeom>
            </p:spPr>
          </p:pic>
          <p:sp>
            <p:nvSpPr>
              <p:cNvPr id="18" name="Oval 17"/>
              <p:cNvSpPr/>
              <p:nvPr/>
            </p:nvSpPr>
            <p:spPr>
              <a:xfrm>
                <a:off x="6942748" y="2416240"/>
                <a:ext cx="819329" cy="819329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692" y="958263"/>
              <a:ext cx="1300643" cy="1340276"/>
            </a:xfrm>
            <a:prstGeom prst="ellipse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441175" y="1495650"/>
            <a:ext cx="3480006" cy="1544953"/>
            <a:chOff x="441175" y="1495650"/>
            <a:chExt cx="3480006" cy="1544953"/>
          </a:xfrm>
        </p:grpSpPr>
        <p:sp>
          <p:nvSpPr>
            <p:cNvPr id="3" name="CuadroTexto 2"/>
            <p:cNvSpPr txBox="1"/>
            <p:nvPr/>
          </p:nvSpPr>
          <p:spPr>
            <a:xfrm>
              <a:off x="1226620" y="2332717"/>
              <a:ext cx="2694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cs typeface="Arial" panose="020B0604020202020204" pitchFamily="34" charset="0"/>
                </a:rPr>
                <a:t>O</a:t>
              </a:r>
              <a:r>
                <a:rPr lang="en-US" sz="3000" dirty="0" smtClean="0">
                  <a:solidFill>
                    <a:schemeClr val="bg1"/>
                  </a:solidFill>
                </a:rPr>
                <a:t>bjectives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1175" y="1495650"/>
              <a:ext cx="830677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0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</a:t>
              </a:r>
              <a:endParaRPr lang="en-US" sz="90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799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7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0" y="875562"/>
            <a:ext cx="9144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To </a:t>
            </a:r>
            <a:r>
              <a:rPr lang="en-US" sz="2000" dirty="0" smtClean="0">
                <a:solidFill>
                  <a:srgbClr val="A13034"/>
                </a:solidFill>
              </a:rPr>
              <a:t>analyze</a:t>
            </a:r>
            <a:r>
              <a:rPr lang="en-US" sz="2000" dirty="0" smtClean="0"/>
              <a:t> the </a:t>
            </a:r>
            <a:r>
              <a:rPr lang="en-US" sz="2000" dirty="0" smtClean="0">
                <a:solidFill>
                  <a:srgbClr val="A13034"/>
                </a:solidFill>
              </a:rPr>
              <a:t>experimental data </a:t>
            </a:r>
            <a:r>
              <a:rPr lang="en-US" sz="2000" dirty="0" smtClean="0"/>
              <a:t>of the current system.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To </a:t>
            </a:r>
            <a:r>
              <a:rPr lang="en-US" sz="2000" dirty="0" smtClean="0">
                <a:solidFill>
                  <a:srgbClr val="A13034"/>
                </a:solidFill>
              </a:rPr>
              <a:t>model the current system </a:t>
            </a:r>
            <a:r>
              <a:rPr lang="en-US" sz="2000" dirty="0" smtClean="0"/>
              <a:t>using </a:t>
            </a:r>
            <a:r>
              <a:rPr lang="en-US" sz="2000" dirty="0" smtClean="0">
                <a:solidFill>
                  <a:srgbClr val="A13034"/>
                </a:solidFill>
              </a:rPr>
              <a:t>IMST-ART</a:t>
            </a:r>
            <a:r>
              <a:rPr lang="en-US" sz="2000" dirty="0" smtClean="0"/>
              <a:t> simulation tool in order to assess the system performance.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To </a:t>
            </a:r>
            <a:r>
              <a:rPr lang="en-US" sz="2000" dirty="0" smtClean="0">
                <a:solidFill>
                  <a:srgbClr val="A13034"/>
                </a:solidFill>
              </a:rPr>
              <a:t>implement improvements </a:t>
            </a:r>
            <a:r>
              <a:rPr lang="en-US" sz="2000" dirty="0" smtClean="0"/>
              <a:t>to increase the performance while maintain the display case dimensions, such as: increasing the brine mass flow rate, reducing the number of condenser's plates, re-designing the evaporator’s circuits,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0436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37381" y="-146229"/>
            <a:ext cx="6559015" cy="5912737"/>
            <a:chOff x="1387393" y="638922"/>
            <a:chExt cx="6559015" cy="5912737"/>
          </a:xfrm>
        </p:grpSpPr>
        <p:grpSp>
          <p:nvGrpSpPr>
            <p:cNvPr id="15" name="Group 14"/>
            <p:cNvGrpSpPr/>
            <p:nvPr/>
          </p:nvGrpSpPr>
          <p:grpSpPr>
            <a:xfrm>
              <a:off x="1387393" y="638922"/>
              <a:ext cx="6559015" cy="5912737"/>
              <a:chOff x="1640887" y="756623"/>
              <a:chExt cx="6559015" cy="5912737"/>
            </a:xfrm>
          </p:grpSpPr>
          <p:pic>
            <p:nvPicPr>
              <p:cNvPr id="17" name="Imagen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3000"/>
                        </a14:imgEffect>
                        <a14:imgEffect>
                          <a14:brightnessContrast bright="-5000" contras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302"/>
              <a:stretch/>
            </p:blipFill>
            <p:spPr>
              <a:xfrm>
                <a:off x="1640887" y="756623"/>
                <a:ext cx="6559015" cy="5912737"/>
              </a:xfrm>
              <a:prstGeom prst="rect">
                <a:avLst/>
              </a:prstGeom>
            </p:spPr>
          </p:pic>
          <p:sp>
            <p:nvSpPr>
              <p:cNvPr id="18" name="Oval 17"/>
              <p:cNvSpPr/>
              <p:nvPr/>
            </p:nvSpPr>
            <p:spPr>
              <a:xfrm>
                <a:off x="6942748" y="2416240"/>
                <a:ext cx="819329" cy="819329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692" y="958263"/>
              <a:ext cx="1300643" cy="1340276"/>
            </a:xfrm>
            <a:prstGeom prst="ellipse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441175" y="1495650"/>
            <a:ext cx="6455221" cy="1544953"/>
            <a:chOff x="441175" y="1495650"/>
            <a:chExt cx="6455221" cy="1544953"/>
          </a:xfrm>
        </p:grpSpPr>
        <p:sp>
          <p:nvSpPr>
            <p:cNvPr id="3" name="CuadroTexto 2"/>
            <p:cNvSpPr txBox="1"/>
            <p:nvPr/>
          </p:nvSpPr>
          <p:spPr>
            <a:xfrm>
              <a:off x="1214998" y="2332717"/>
              <a:ext cx="56813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cs typeface="Arial" panose="020B0604020202020204" pitchFamily="34" charset="0"/>
                </a:rPr>
                <a:t>C</a:t>
              </a:r>
              <a:r>
                <a:rPr lang="en-US" sz="3000" dirty="0">
                  <a:solidFill>
                    <a:schemeClr val="bg1"/>
                  </a:solidFill>
                </a:rPr>
                <a:t>urrent s</a:t>
              </a:r>
              <a:r>
                <a:rPr lang="en-US" sz="3000" dirty="0" smtClean="0">
                  <a:solidFill>
                    <a:schemeClr val="bg1"/>
                  </a:solidFill>
                </a:rPr>
                <a:t>ystem </a:t>
              </a:r>
              <a:r>
                <a:rPr lang="en-US" sz="3000" dirty="0">
                  <a:solidFill>
                    <a:schemeClr val="bg1"/>
                  </a:solidFill>
                </a:rPr>
                <a:t>Description</a:t>
              </a:r>
              <a:endParaRPr lang="en-US" sz="30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1175" y="1495650"/>
              <a:ext cx="830677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0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3</a:t>
              </a:r>
              <a:endParaRPr lang="en-US" sz="90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997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vaporator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9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0487" y="707386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The current evaporator has the following dimensions: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74" y="1077550"/>
            <a:ext cx="6451067" cy="541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3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rspectiva">
  <a:themeElements>
    <a:clrScheme name="Perspectiva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a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a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12335</TotalTime>
  <Words>2729</Words>
  <Application>Microsoft Office PowerPoint</Application>
  <PresentationFormat>On-screen Show (4:3)</PresentationFormat>
  <Paragraphs>866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Wingdings</vt:lpstr>
      <vt:lpstr>Wingdings 2</vt:lpstr>
      <vt:lpstr>Century Gothic</vt:lpstr>
      <vt:lpstr>Calibri</vt:lpstr>
      <vt:lpstr>Perspectiva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</dc:creator>
  <cp:lastModifiedBy>ABDELRAHMAN HUSSEIN ABDELHALIM  HASSAN</cp:lastModifiedBy>
  <cp:revision>2614</cp:revision>
  <dcterms:created xsi:type="dcterms:W3CDTF">2014-02-04T16:46:21Z</dcterms:created>
  <dcterms:modified xsi:type="dcterms:W3CDTF">2017-08-28T10:17:52Z</dcterms:modified>
</cp:coreProperties>
</file>